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5"/>
  </p:notesMasterIdLst>
  <p:sldIdLst>
    <p:sldId id="565" r:id="rId3"/>
    <p:sldId id="568" r:id="rId4"/>
    <p:sldId id="4151" r:id="rId5"/>
    <p:sldId id="566" r:id="rId6"/>
    <p:sldId id="4152" r:id="rId7"/>
    <p:sldId id="4153" r:id="rId8"/>
    <p:sldId id="4154" r:id="rId9"/>
    <p:sldId id="4166" r:id="rId10"/>
    <p:sldId id="4155" r:id="rId11"/>
    <p:sldId id="4156" r:id="rId12"/>
    <p:sldId id="4157" r:id="rId13"/>
    <p:sldId id="4135" r:id="rId14"/>
    <p:sldId id="4126" r:id="rId15"/>
    <p:sldId id="4134" r:id="rId16"/>
    <p:sldId id="4129" r:id="rId17"/>
    <p:sldId id="4181" r:id="rId18"/>
    <p:sldId id="4178" r:id="rId19"/>
    <p:sldId id="4182" r:id="rId20"/>
    <p:sldId id="4179" r:id="rId21"/>
    <p:sldId id="4183" r:id="rId22"/>
    <p:sldId id="4187" r:id="rId23"/>
    <p:sldId id="4184" r:id="rId24"/>
    <p:sldId id="4185" r:id="rId25"/>
    <p:sldId id="4188" r:id="rId26"/>
    <p:sldId id="4186" r:id="rId27"/>
    <p:sldId id="4191" r:id="rId28"/>
    <p:sldId id="4189" r:id="rId29"/>
    <p:sldId id="4190" r:id="rId30"/>
    <p:sldId id="4167" r:id="rId31"/>
    <p:sldId id="4194" r:id="rId32"/>
    <p:sldId id="4197" r:id="rId33"/>
    <p:sldId id="4196" r:id="rId34"/>
    <p:sldId id="4159" r:id="rId35"/>
    <p:sldId id="4160" r:id="rId36"/>
    <p:sldId id="4161" r:id="rId37"/>
    <p:sldId id="4162" r:id="rId38"/>
    <p:sldId id="4163" r:id="rId39"/>
    <p:sldId id="4164" r:id="rId40"/>
    <p:sldId id="4165" r:id="rId41"/>
    <p:sldId id="4168" r:id="rId42"/>
    <p:sldId id="4169" r:id="rId43"/>
    <p:sldId id="4170" r:id="rId44"/>
    <p:sldId id="4171" r:id="rId45"/>
    <p:sldId id="4172" r:id="rId46"/>
    <p:sldId id="4173" r:id="rId47"/>
    <p:sldId id="4174" r:id="rId48"/>
    <p:sldId id="4175" r:id="rId49"/>
    <p:sldId id="4176" r:id="rId50"/>
    <p:sldId id="4180" r:id="rId51"/>
    <p:sldId id="4177" r:id="rId52"/>
    <p:sldId id="4195" r:id="rId53"/>
    <p:sldId id="277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752"/>
    <a:srgbClr val="11CCDD"/>
    <a:srgbClr val="D56E48"/>
    <a:srgbClr val="EBEDEC"/>
    <a:srgbClr val="F09063"/>
    <a:srgbClr val="FFFFFF"/>
    <a:srgbClr val="E7C24C"/>
    <a:srgbClr val="FF0909"/>
    <a:srgbClr val="4472C4"/>
    <a:srgbClr val="D1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771" autoAdjust="0"/>
  </p:normalViewPr>
  <p:slideViewPr>
    <p:cSldViewPr snapToGrid="0" snapToObjects="1">
      <p:cViewPr varScale="1">
        <p:scale>
          <a:sx n="111" d="100"/>
          <a:sy n="111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23B49A-4BEA-4806-B5DF-FD3F05818557}" type="doc">
      <dgm:prSet loTypeId="urn:microsoft.com/office/officeart/2009/3/layout/StepUp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86BF19A-490E-4AE9-8B81-2114246FA824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Data Wrangling &amp; Analysis: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Automate reconciliation and analysis of financial data.</a:t>
          </a:r>
        </a:p>
      </dgm:t>
    </dgm:pt>
    <dgm:pt modelId="{C477C0ED-61AB-41E5-80FF-3C2BA8BC53A1}" type="parTrans" cxnId="{8383E7FF-8120-4D9E-AD78-F4781626C1E4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922117AE-A955-4F0D-852B-634ADCC661F2}" type="sibTrans" cxnId="{8383E7FF-8120-4D9E-AD78-F4781626C1E4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64F24879-2BC1-48B4-83A8-E421F30A80C8}">
      <dgm:prSet custT="1"/>
      <dgm:spPr/>
      <dgm:t>
        <a:bodyPr/>
        <a:lstStyle/>
        <a:p>
          <a:r>
            <a:rPr lang="en-US" sz="1200" b="1" dirty="0">
              <a:solidFill>
                <a:srgbClr val="D56E48"/>
              </a:solidFill>
              <a:latin typeface="Montserrat" panose="00000500000000000000" pitchFamily="2" charset="0"/>
            </a:rPr>
            <a:t>Competitor Analysis: </a:t>
          </a:r>
          <a:r>
            <a:rPr lang="en-US" sz="1200" b="0" dirty="0">
              <a:solidFill>
                <a:srgbClr val="D56E48"/>
              </a:solidFill>
              <a:latin typeface="Montserrat" panose="00000500000000000000" pitchFamily="2" charset="0"/>
            </a:rPr>
            <a:t>A</a:t>
          </a:r>
          <a:r>
            <a:rPr lang="en-US" sz="1200" dirty="0">
              <a:solidFill>
                <a:srgbClr val="D56E48"/>
              </a:solidFill>
              <a:latin typeface="Montserrat" panose="00000500000000000000" pitchFamily="2" charset="0"/>
            </a:rPr>
            <a:t>nalyze competitors' financials and strategic positioning.</a:t>
          </a:r>
        </a:p>
      </dgm:t>
    </dgm:pt>
    <dgm:pt modelId="{96433CE6-22B1-41E2-8CCF-C9A669E4F8E8}" type="parTrans" cxnId="{C46DFA52-5372-458F-B216-FD84DB71D47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B7BCBF17-9EE0-4775-9464-EF75715AA238}" type="sibTrans" cxnId="{C46DFA52-5372-458F-B216-FD84DB71D47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97BEEFBB-3527-43A5-B8E3-509E77758131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Anomaly Detection: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Identify errors in financial transactions with AI.</a:t>
          </a:r>
        </a:p>
      </dgm:t>
    </dgm:pt>
    <dgm:pt modelId="{E7399595-75C3-48A1-89AE-12B360354B39}" type="parTrans" cxnId="{94D1F809-A950-48F6-8E5F-0A4793EC7350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A7A1B8FE-FD8B-4801-93C4-0F7F9C0E8865}" type="sibTrans" cxnId="{94D1F809-A950-48F6-8E5F-0A4793EC7350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225DC186-8542-4D20-8B0F-B05B34327DB5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Time Series Forecasting: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Predict financial performance using historical data and market trends.</a:t>
          </a:r>
        </a:p>
      </dgm:t>
    </dgm:pt>
    <dgm:pt modelId="{6E912119-34B1-4061-9D42-E4DA75B0D80D}" type="parTrans" cxnId="{7E564F15-4F16-4F9C-813A-DA482208AD8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57679991-CFCF-49E2-BF33-4981DFB1C766}" type="sibTrans" cxnId="{7E564F15-4F16-4F9C-813A-DA482208AD8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97552BD8-92D8-416D-9A3F-6E9010FD1228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Variance Analysis: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Analyze actuals vs. budgets to pinpoint variances and corrective actions.</a:t>
          </a:r>
        </a:p>
      </dgm:t>
    </dgm:pt>
    <dgm:pt modelId="{9507BD5E-AE9F-463C-B773-B4DCE6DC5ABE}" type="parTrans" cxnId="{47556065-FC13-4831-A7D6-09AC2B3485B2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07A24391-D0F3-4666-89D0-749A1FEC7934}" type="sibTrans" cxnId="{47556065-FC13-4831-A7D6-09AC2B3485B2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DF4F9296-0282-43B4-9ECD-57314A8FC8A7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Scenario Planning: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Model scenarios to evaluate business decisions' financial impacts.</a:t>
          </a:r>
        </a:p>
      </dgm:t>
    </dgm:pt>
    <dgm:pt modelId="{DF7B4D71-B225-4490-9421-B9ADB90E22BB}" type="parTrans" cxnId="{83D22B47-0938-4FF5-B82B-3EC95F8E63EC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A5738935-85B8-4EE9-965F-4D40FE14BBFC}" type="sibTrans" cxnId="{83D22B47-0938-4FF5-B82B-3EC95F8E63EC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FCEBDDEC-5388-4BEE-AA75-275D4E2F90D0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Financial Narratives: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Generate AI-driven insights for clear stakeholder communication.</a:t>
          </a:r>
        </a:p>
      </dgm:t>
    </dgm:pt>
    <dgm:pt modelId="{AFFF4ABA-104D-4A62-9B6B-CED576581E7E}" type="parTrans" cxnId="{8C8E7123-8809-47A8-BE9C-DC4FBA475D2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53F4235C-3967-4808-9793-FA3AC76EF21C}" type="sibTrans" cxnId="{8C8E7123-8809-47A8-BE9C-DC4FBA475D2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BFD8AF1C-970F-4B02-82ED-ADA5ADF39969}">
      <dgm:prSet custT="1"/>
      <dgm:spPr/>
      <dgm:t>
        <a:bodyPr/>
        <a:lstStyle/>
        <a:p>
          <a:r>
            <a:rPr lang="en-US" sz="1200" b="1" dirty="0">
              <a:latin typeface="Montserrat" panose="00000500000000000000" pitchFamily="2" charset="0"/>
            </a:rPr>
            <a:t>Cost Optimization: </a:t>
          </a:r>
          <a:r>
            <a:rPr lang="en-US" sz="1200" dirty="0">
              <a:latin typeface="Montserrat" panose="00000500000000000000" pitchFamily="2" charset="0"/>
            </a:rPr>
            <a:t>Identify inefficiencies and recommend cost-saving measures.</a:t>
          </a:r>
        </a:p>
      </dgm:t>
    </dgm:pt>
    <dgm:pt modelId="{0B6D19E2-F46D-49F7-95CB-999682FFB4BB}" type="parTrans" cxnId="{F018BA67-46A6-40C2-9D05-1F34958DC74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3FEB8C10-57F0-4608-BC1C-0C795BB60026}" type="sibTrans" cxnId="{F018BA67-46A6-40C2-9D05-1F34958DC74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49562AE3-D56D-40EA-A1DC-2032009BFCD2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Data Visualization: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Visualize financial data for strategic decision making</a:t>
          </a:r>
        </a:p>
      </dgm:t>
    </dgm:pt>
    <dgm:pt modelId="{71CAED63-C080-4885-BF8C-53C78BEA6669}" type="parTrans" cxnId="{2B51A46A-561D-4AB8-9CB4-57BF4E6755B5}">
      <dgm:prSet/>
      <dgm:spPr/>
      <dgm:t>
        <a:bodyPr/>
        <a:lstStyle/>
        <a:p>
          <a:endParaRPr lang="en-US" sz="1600"/>
        </a:p>
      </dgm:t>
    </dgm:pt>
    <dgm:pt modelId="{99DAFC80-FE53-41C3-BE75-4D4012919CC4}" type="sibTrans" cxnId="{2B51A46A-561D-4AB8-9CB4-57BF4E6755B5}">
      <dgm:prSet/>
      <dgm:spPr/>
      <dgm:t>
        <a:bodyPr/>
        <a:lstStyle/>
        <a:p>
          <a:endParaRPr lang="en-US" sz="1600"/>
        </a:p>
      </dgm:t>
    </dgm:pt>
    <dgm:pt modelId="{AE3C7C4D-3E03-4E25-BAAC-EABBB1D3210D}">
      <dgm:prSet custT="1"/>
      <dgm:spPr/>
      <dgm:t>
        <a:bodyPr/>
        <a:lstStyle/>
        <a:p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Financial Prediction Using ML Regression: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Predict financial metrics such as revenues&amp; expenses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. </a:t>
          </a:r>
        </a:p>
      </dgm:t>
    </dgm:pt>
    <dgm:pt modelId="{D1C229EF-E537-4F24-B58E-D8642A47FD84}" type="parTrans" cxnId="{B09D65C8-25BD-42FC-941C-D5B512202C92}">
      <dgm:prSet/>
      <dgm:spPr/>
      <dgm:t>
        <a:bodyPr/>
        <a:lstStyle/>
        <a:p>
          <a:endParaRPr lang="en-US" sz="1600"/>
        </a:p>
      </dgm:t>
    </dgm:pt>
    <dgm:pt modelId="{E562EF84-C2AF-4BDE-8B33-FFA388442277}" type="sibTrans" cxnId="{B09D65C8-25BD-42FC-941C-D5B512202C92}">
      <dgm:prSet/>
      <dgm:spPr/>
      <dgm:t>
        <a:bodyPr/>
        <a:lstStyle/>
        <a:p>
          <a:endParaRPr lang="en-US" sz="1600"/>
        </a:p>
      </dgm:t>
    </dgm:pt>
    <dgm:pt modelId="{7DA81B8A-B62B-4A51-977B-9A52DE54EBFE}" type="pres">
      <dgm:prSet presAssocID="{0623B49A-4BEA-4806-B5DF-FD3F05818557}" presName="rootnode" presStyleCnt="0">
        <dgm:presLayoutVars>
          <dgm:chMax/>
          <dgm:chPref/>
          <dgm:dir/>
          <dgm:animLvl val="lvl"/>
        </dgm:presLayoutVars>
      </dgm:prSet>
      <dgm:spPr/>
    </dgm:pt>
    <dgm:pt modelId="{CB300D60-0741-498C-A923-EBB34A866CC7}" type="pres">
      <dgm:prSet presAssocID="{886BF19A-490E-4AE9-8B81-2114246FA824}" presName="composite" presStyleCnt="0"/>
      <dgm:spPr/>
    </dgm:pt>
    <dgm:pt modelId="{C4625C22-D81A-419F-9613-BFBAE512B59B}" type="pres">
      <dgm:prSet presAssocID="{886BF19A-490E-4AE9-8B81-2114246FA824}" presName="LShape" presStyleLbl="alignNode1" presStyleIdx="0" presStyleCnt="19"/>
      <dgm:spPr>
        <a:xfrm rot="5400000">
          <a:off x="236266" y="3652937"/>
          <a:ext cx="711465" cy="1183861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DF4A2E81-8F67-4959-B93D-2CEBB327A0DF}" type="pres">
      <dgm:prSet presAssocID="{886BF19A-490E-4AE9-8B81-2114246FA824}" presName="ParentText" presStyleLbl="revTx" presStyleIdx="0" presStyleCnt="10" custScaleX="103682">
        <dgm:presLayoutVars>
          <dgm:chMax val="0"/>
          <dgm:chPref val="0"/>
          <dgm:bulletEnabled val="1"/>
        </dgm:presLayoutVars>
      </dgm:prSet>
      <dgm:spPr/>
    </dgm:pt>
    <dgm:pt modelId="{0FEDBFAA-20FD-4EFD-81BA-D333F5C7C6CE}" type="pres">
      <dgm:prSet presAssocID="{886BF19A-490E-4AE9-8B81-2114246FA824}" presName="Triangle" presStyleLbl="alignNode1" presStyleIdx="1" presStyleCnt="19"/>
      <dgm:spPr/>
    </dgm:pt>
    <dgm:pt modelId="{36913B78-61BC-4195-92D2-0CBB7FB389CF}" type="pres">
      <dgm:prSet presAssocID="{922117AE-A955-4F0D-852B-634ADCC661F2}" presName="sibTrans" presStyleCnt="0"/>
      <dgm:spPr/>
    </dgm:pt>
    <dgm:pt modelId="{16B41999-F90D-4B0C-8126-B13CAC349CB8}" type="pres">
      <dgm:prSet presAssocID="{922117AE-A955-4F0D-852B-634ADCC661F2}" presName="space" presStyleCnt="0"/>
      <dgm:spPr/>
    </dgm:pt>
    <dgm:pt modelId="{7675A916-C173-432D-97BA-C1B903CE11AE}" type="pres">
      <dgm:prSet presAssocID="{49562AE3-D56D-40EA-A1DC-2032009BFCD2}" presName="composite" presStyleCnt="0"/>
      <dgm:spPr/>
    </dgm:pt>
    <dgm:pt modelId="{93A6179C-1932-4B81-84FA-F82BDB654634}" type="pres">
      <dgm:prSet presAssocID="{49562AE3-D56D-40EA-A1DC-2032009BFCD2}" presName="LShape" presStyleLbl="alignNode1" presStyleIdx="2" presStyleCnt="19"/>
      <dgm:spPr>
        <a:xfrm rot="5400000">
          <a:off x="1391894" y="3448918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0F5B3D7A-478E-42B8-8984-9EE4EFE038DC}" type="pres">
      <dgm:prSet presAssocID="{49562AE3-D56D-40EA-A1DC-2032009BFCD2}" presName="ParentText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29E1DAC1-EBE1-41D0-8935-5853DD0E91AD}" type="pres">
      <dgm:prSet presAssocID="{49562AE3-D56D-40EA-A1DC-2032009BFCD2}" presName="Triangle" presStyleLbl="alignNode1" presStyleIdx="3" presStyleCnt="19"/>
      <dgm:spPr/>
    </dgm:pt>
    <dgm:pt modelId="{771C048A-627E-44E1-AE1D-FC1159A00B51}" type="pres">
      <dgm:prSet presAssocID="{99DAFC80-FE53-41C3-BE75-4D4012919CC4}" presName="sibTrans" presStyleCnt="0"/>
      <dgm:spPr/>
    </dgm:pt>
    <dgm:pt modelId="{E56F5614-AD4E-4549-80F0-44CEAA2C81A4}" type="pres">
      <dgm:prSet presAssocID="{99DAFC80-FE53-41C3-BE75-4D4012919CC4}" presName="space" presStyleCnt="0"/>
      <dgm:spPr/>
    </dgm:pt>
    <dgm:pt modelId="{24EAAD07-9413-4213-86A1-F662B9C8D9D7}" type="pres">
      <dgm:prSet presAssocID="{AE3C7C4D-3E03-4E25-BAAC-EABBB1D3210D}" presName="composite" presStyleCnt="0"/>
      <dgm:spPr/>
    </dgm:pt>
    <dgm:pt modelId="{EF952AE8-69C9-46D9-B315-AC473CEB228C}" type="pres">
      <dgm:prSet presAssocID="{AE3C7C4D-3E03-4E25-BAAC-EABBB1D3210D}" presName="LShape" presStyleLbl="alignNode1" presStyleIdx="4" presStyleCnt="19"/>
      <dgm:spPr>
        <a:xfrm rot="5400000">
          <a:off x="2568667" y="3162039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D2A6E7D1-9518-4D8A-8CAA-5D1F468032C7}" type="pres">
      <dgm:prSet presAssocID="{AE3C7C4D-3E03-4E25-BAAC-EABBB1D3210D}" presName="ParentText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F149D7FD-BA2C-4738-92DF-81DB60B4410A}" type="pres">
      <dgm:prSet presAssocID="{AE3C7C4D-3E03-4E25-BAAC-EABBB1D3210D}" presName="Triangle" presStyleLbl="alignNode1" presStyleIdx="5" presStyleCnt="19"/>
      <dgm:spPr/>
    </dgm:pt>
    <dgm:pt modelId="{BCD711C1-4443-4A09-BB80-8C7FE131B255}" type="pres">
      <dgm:prSet presAssocID="{E562EF84-C2AF-4BDE-8B33-FFA388442277}" presName="sibTrans" presStyleCnt="0"/>
      <dgm:spPr/>
    </dgm:pt>
    <dgm:pt modelId="{0AD771C4-5714-4F13-9103-BB0574AC101A}" type="pres">
      <dgm:prSet presAssocID="{E562EF84-C2AF-4BDE-8B33-FFA388442277}" presName="space" presStyleCnt="0"/>
      <dgm:spPr/>
    </dgm:pt>
    <dgm:pt modelId="{C21A2687-1004-48EE-81CB-A94D4FFCC185}" type="pres">
      <dgm:prSet presAssocID="{64F24879-2BC1-48B4-83A8-E421F30A80C8}" presName="composite" presStyleCnt="0"/>
      <dgm:spPr/>
    </dgm:pt>
    <dgm:pt modelId="{B312CAA0-F28C-4072-A443-4EF8735BCB16}" type="pres">
      <dgm:prSet presAssocID="{64F24879-2BC1-48B4-83A8-E421F30A80C8}" presName="LShape" presStyleLbl="alignNode1" presStyleIdx="6" presStyleCnt="19"/>
      <dgm:spPr/>
    </dgm:pt>
    <dgm:pt modelId="{71406CD4-6C97-4404-B6BA-5E21F048FD51}" type="pres">
      <dgm:prSet presAssocID="{64F24879-2BC1-48B4-83A8-E421F30A80C8}" presName="ParentText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DEADF8E3-CEFC-4D93-8A8C-3CE0772D6F6C}" type="pres">
      <dgm:prSet presAssocID="{64F24879-2BC1-48B4-83A8-E421F30A80C8}" presName="Triangle" presStyleLbl="alignNode1" presStyleIdx="7" presStyleCnt="19"/>
      <dgm:spPr/>
    </dgm:pt>
    <dgm:pt modelId="{07924E8C-6721-4F01-B127-8B0A9C4A05E0}" type="pres">
      <dgm:prSet presAssocID="{B7BCBF17-9EE0-4775-9464-EF75715AA238}" presName="sibTrans" presStyleCnt="0"/>
      <dgm:spPr/>
    </dgm:pt>
    <dgm:pt modelId="{EFC52B77-8CDD-453E-BB4C-B8545B8BC907}" type="pres">
      <dgm:prSet presAssocID="{B7BCBF17-9EE0-4775-9464-EF75715AA238}" presName="space" presStyleCnt="0"/>
      <dgm:spPr/>
    </dgm:pt>
    <dgm:pt modelId="{0E89D3E0-A41F-4766-873F-966B54760671}" type="pres">
      <dgm:prSet presAssocID="{97BEEFBB-3527-43A5-B8E3-509E77758131}" presName="composite" presStyleCnt="0"/>
      <dgm:spPr/>
    </dgm:pt>
    <dgm:pt modelId="{B7410BA8-C006-4128-AA92-8589DF7CC447}" type="pres">
      <dgm:prSet presAssocID="{97BEEFBB-3527-43A5-B8E3-509E77758131}" presName="LShape" presStyleLbl="alignNode1" presStyleIdx="8" presStyleCnt="19"/>
      <dgm:spPr/>
    </dgm:pt>
    <dgm:pt modelId="{2C0EF09D-8F5B-4033-8831-CADC0039BC66}" type="pres">
      <dgm:prSet presAssocID="{97BEEFBB-3527-43A5-B8E3-509E77758131}" presName="ParentText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F725DD43-9CC5-40EC-A2D9-A7481CC66CD7}" type="pres">
      <dgm:prSet presAssocID="{97BEEFBB-3527-43A5-B8E3-509E77758131}" presName="Triangle" presStyleLbl="alignNode1" presStyleIdx="9" presStyleCnt="19"/>
      <dgm:spPr/>
    </dgm:pt>
    <dgm:pt modelId="{3A216797-C781-4A87-9D62-30A606B8F16C}" type="pres">
      <dgm:prSet presAssocID="{A7A1B8FE-FD8B-4801-93C4-0F7F9C0E8865}" presName="sibTrans" presStyleCnt="0"/>
      <dgm:spPr/>
    </dgm:pt>
    <dgm:pt modelId="{6166405E-FD3C-47B4-9DB8-D68E6721C87A}" type="pres">
      <dgm:prSet presAssocID="{A7A1B8FE-FD8B-4801-93C4-0F7F9C0E8865}" presName="space" presStyleCnt="0"/>
      <dgm:spPr/>
    </dgm:pt>
    <dgm:pt modelId="{F2263CDE-E381-4DF7-93D8-4D901B906B80}" type="pres">
      <dgm:prSet presAssocID="{225DC186-8542-4D20-8B0F-B05B34327DB5}" presName="composite" presStyleCnt="0"/>
      <dgm:spPr/>
    </dgm:pt>
    <dgm:pt modelId="{0E53CE91-D6E0-4C3A-92AA-1E76BE916855}" type="pres">
      <dgm:prSet presAssocID="{225DC186-8542-4D20-8B0F-B05B34327DB5}" presName="LShape" presStyleLbl="alignNode1" presStyleIdx="10" presStyleCnt="19"/>
      <dgm:spPr/>
    </dgm:pt>
    <dgm:pt modelId="{AC51FD32-0B98-4E32-9A50-08AA76815A6F}" type="pres">
      <dgm:prSet presAssocID="{225DC186-8542-4D20-8B0F-B05B34327DB5}" presName="ParentText" presStyleLbl="revTx" presStyleIdx="5" presStyleCnt="10">
        <dgm:presLayoutVars>
          <dgm:chMax val="0"/>
          <dgm:chPref val="0"/>
          <dgm:bulletEnabled val="1"/>
        </dgm:presLayoutVars>
      </dgm:prSet>
      <dgm:spPr/>
    </dgm:pt>
    <dgm:pt modelId="{31E4F275-FDD2-4EF9-B25B-90CA047E035F}" type="pres">
      <dgm:prSet presAssocID="{225DC186-8542-4D20-8B0F-B05B34327DB5}" presName="Triangle" presStyleLbl="alignNode1" presStyleIdx="11" presStyleCnt="19"/>
      <dgm:spPr/>
    </dgm:pt>
    <dgm:pt modelId="{F26EECFB-214E-40E6-ADC7-DB4C5864F0D1}" type="pres">
      <dgm:prSet presAssocID="{57679991-CFCF-49E2-BF33-4981DFB1C766}" presName="sibTrans" presStyleCnt="0"/>
      <dgm:spPr/>
    </dgm:pt>
    <dgm:pt modelId="{27F8DC15-F474-44E6-913E-A8A222813D09}" type="pres">
      <dgm:prSet presAssocID="{57679991-CFCF-49E2-BF33-4981DFB1C766}" presName="space" presStyleCnt="0"/>
      <dgm:spPr/>
    </dgm:pt>
    <dgm:pt modelId="{EF2D0C55-470D-465F-9E66-637B63FAFDB0}" type="pres">
      <dgm:prSet presAssocID="{97552BD8-92D8-416D-9A3F-6E9010FD1228}" presName="composite" presStyleCnt="0"/>
      <dgm:spPr/>
    </dgm:pt>
    <dgm:pt modelId="{DC74820E-BE11-4BB6-B887-570C0E0F6587}" type="pres">
      <dgm:prSet presAssocID="{97552BD8-92D8-416D-9A3F-6E9010FD1228}" presName="LShape" presStyleLbl="alignNode1" presStyleIdx="12" presStyleCnt="19"/>
      <dgm:spPr/>
    </dgm:pt>
    <dgm:pt modelId="{A6419D1A-4C85-4E07-9765-6838BEAEA4A8}" type="pres">
      <dgm:prSet presAssocID="{97552BD8-92D8-416D-9A3F-6E9010FD1228}" presName="ParentText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D9A38C47-C64F-45E7-AB5A-B85D28A61A9A}" type="pres">
      <dgm:prSet presAssocID="{97552BD8-92D8-416D-9A3F-6E9010FD1228}" presName="Triangle" presStyleLbl="alignNode1" presStyleIdx="13" presStyleCnt="19"/>
      <dgm:spPr/>
    </dgm:pt>
    <dgm:pt modelId="{4C1188A2-0CD5-4429-BF5A-42552191A77D}" type="pres">
      <dgm:prSet presAssocID="{07A24391-D0F3-4666-89D0-749A1FEC7934}" presName="sibTrans" presStyleCnt="0"/>
      <dgm:spPr/>
    </dgm:pt>
    <dgm:pt modelId="{C8D54577-3D81-4DE5-BCFA-55B522342CA1}" type="pres">
      <dgm:prSet presAssocID="{07A24391-D0F3-4666-89D0-749A1FEC7934}" presName="space" presStyleCnt="0"/>
      <dgm:spPr/>
    </dgm:pt>
    <dgm:pt modelId="{0CCEF646-0BEF-4586-9E6E-B6A205FA8D4A}" type="pres">
      <dgm:prSet presAssocID="{DF4F9296-0282-43B4-9ECD-57314A8FC8A7}" presName="composite" presStyleCnt="0"/>
      <dgm:spPr/>
    </dgm:pt>
    <dgm:pt modelId="{6594999E-E398-40A3-9A39-2EAD4283CB48}" type="pres">
      <dgm:prSet presAssocID="{DF4F9296-0282-43B4-9ECD-57314A8FC8A7}" presName="LShape" presStyleLbl="alignNode1" presStyleIdx="14" presStyleCnt="19"/>
      <dgm:spPr/>
    </dgm:pt>
    <dgm:pt modelId="{C870ABF1-04EA-48C3-8319-B54C7EBB8345}" type="pres">
      <dgm:prSet presAssocID="{DF4F9296-0282-43B4-9ECD-57314A8FC8A7}" presName="ParentText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16645BA0-8A3C-4840-9068-AE662C28D8B9}" type="pres">
      <dgm:prSet presAssocID="{DF4F9296-0282-43B4-9ECD-57314A8FC8A7}" presName="Triangle" presStyleLbl="alignNode1" presStyleIdx="15" presStyleCnt="19"/>
      <dgm:spPr/>
    </dgm:pt>
    <dgm:pt modelId="{1D6C07AF-9424-4FF3-8033-A550F2A45FE9}" type="pres">
      <dgm:prSet presAssocID="{A5738935-85B8-4EE9-965F-4D40FE14BBFC}" presName="sibTrans" presStyleCnt="0"/>
      <dgm:spPr/>
    </dgm:pt>
    <dgm:pt modelId="{E6434B5E-3CB9-44E0-9BC1-6C4AAE4E71CE}" type="pres">
      <dgm:prSet presAssocID="{A5738935-85B8-4EE9-965F-4D40FE14BBFC}" presName="space" presStyleCnt="0"/>
      <dgm:spPr/>
    </dgm:pt>
    <dgm:pt modelId="{47EB1726-1DC3-48AC-965A-D1647F2F297D}" type="pres">
      <dgm:prSet presAssocID="{FCEBDDEC-5388-4BEE-AA75-275D4E2F90D0}" presName="composite" presStyleCnt="0"/>
      <dgm:spPr/>
    </dgm:pt>
    <dgm:pt modelId="{88EC4780-3413-4854-B84D-5FFB41609D8B}" type="pres">
      <dgm:prSet presAssocID="{FCEBDDEC-5388-4BEE-AA75-275D4E2F90D0}" presName="LShape" presStyleLbl="alignNode1" presStyleIdx="16" presStyleCnt="19"/>
      <dgm:spPr/>
    </dgm:pt>
    <dgm:pt modelId="{F9A6CFFE-55A9-4B00-A58B-936BA645BEF4}" type="pres">
      <dgm:prSet presAssocID="{FCEBDDEC-5388-4BEE-AA75-275D4E2F90D0}" presName="ParentText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A43E1019-4E0B-4D4D-A8AC-01DFFBF5D923}" type="pres">
      <dgm:prSet presAssocID="{FCEBDDEC-5388-4BEE-AA75-275D4E2F90D0}" presName="Triangle" presStyleLbl="alignNode1" presStyleIdx="17" presStyleCnt="19"/>
      <dgm:spPr/>
    </dgm:pt>
    <dgm:pt modelId="{6789626B-EF94-49EC-BD15-6D8E9E741DDA}" type="pres">
      <dgm:prSet presAssocID="{53F4235C-3967-4808-9793-FA3AC76EF21C}" presName="sibTrans" presStyleCnt="0"/>
      <dgm:spPr/>
    </dgm:pt>
    <dgm:pt modelId="{CE2F4ED8-0917-40D9-AE03-B4AC73DCA4FE}" type="pres">
      <dgm:prSet presAssocID="{53F4235C-3967-4808-9793-FA3AC76EF21C}" presName="space" presStyleCnt="0"/>
      <dgm:spPr/>
    </dgm:pt>
    <dgm:pt modelId="{F0A7C5B9-DD79-4464-BA00-8C02EB1379FE}" type="pres">
      <dgm:prSet presAssocID="{BFD8AF1C-970F-4B02-82ED-ADA5ADF39969}" presName="composite" presStyleCnt="0"/>
      <dgm:spPr/>
    </dgm:pt>
    <dgm:pt modelId="{5103701B-819B-442F-9E9B-EE9CB7A99AF5}" type="pres">
      <dgm:prSet presAssocID="{BFD8AF1C-970F-4B02-82ED-ADA5ADF39969}" presName="LShape" presStyleLbl="alignNode1" presStyleIdx="18" presStyleCnt="19"/>
      <dgm:spPr/>
    </dgm:pt>
    <dgm:pt modelId="{F7452ED2-5DAA-4ADC-8813-3B8347BCD038}" type="pres">
      <dgm:prSet presAssocID="{BFD8AF1C-970F-4B02-82ED-ADA5ADF39969}" presName="ParentText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94D1F809-A950-48F6-8E5F-0A4793EC7350}" srcId="{0623B49A-4BEA-4806-B5DF-FD3F05818557}" destId="{97BEEFBB-3527-43A5-B8E3-509E77758131}" srcOrd="4" destOrd="0" parTransId="{E7399595-75C3-48A1-89AE-12B360354B39}" sibTransId="{A7A1B8FE-FD8B-4801-93C4-0F7F9C0E8865}"/>
    <dgm:cxn modelId="{E798A50B-BBCB-4941-AAE6-7F12647EB08E}" type="presOf" srcId="{FCEBDDEC-5388-4BEE-AA75-275D4E2F90D0}" destId="{F9A6CFFE-55A9-4B00-A58B-936BA645BEF4}" srcOrd="0" destOrd="0" presId="urn:microsoft.com/office/officeart/2009/3/layout/StepUpProcess"/>
    <dgm:cxn modelId="{7E564F15-4F16-4F9C-813A-DA482208AD8D}" srcId="{0623B49A-4BEA-4806-B5DF-FD3F05818557}" destId="{225DC186-8542-4D20-8B0F-B05B34327DB5}" srcOrd="5" destOrd="0" parTransId="{6E912119-34B1-4061-9D42-E4DA75B0D80D}" sibTransId="{57679991-CFCF-49E2-BF33-4981DFB1C766}"/>
    <dgm:cxn modelId="{8C8E7123-8809-47A8-BE9C-DC4FBA475D2D}" srcId="{0623B49A-4BEA-4806-B5DF-FD3F05818557}" destId="{FCEBDDEC-5388-4BEE-AA75-275D4E2F90D0}" srcOrd="8" destOrd="0" parTransId="{AFFF4ABA-104D-4A62-9B6B-CED576581E7E}" sibTransId="{53F4235C-3967-4808-9793-FA3AC76EF21C}"/>
    <dgm:cxn modelId="{17BF372F-DC09-48A9-B846-4C56229D55AE}" type="presOf" srcId="{BFD8AF1C-970F-4B02-82ED-ADA5ADF39969}" destId="{F7452ED2-5DAA-4ADC-8813-3B8347BCD038}" srcOrd="0" destOrd="0" presId="urn:microsoft.com/office/officeart/2009/3/layout/StepUpProcess"/>
    <dgm:cxn modelId="{2DD67E5D-BFC2-44D0-820E-A413D609F48E}" type="presOf" srcId="{225DC186-8542-4D20-8B0F-B05B34327DB5}" destId="{AC51FD32-0B98-4E32-9A50-08AA76815A6F}" srcOrd="0" destOrd="0" presId="urn:microsoft.com/office/officeart/2009/3/layout/StepUpProcess"/>
    <dgm:cxn modelId="{6075E45E-5930-4B41-A29B-AE22EEFB8F87}" type="presOf" srcId="{97552BD8-92D8-416D-9A3F-6E9010FD1228}" destId="{A6419D1A-4C85-4E07-9765-6838BEAEA4A8}" srcOrd="0" destOrd="0" presId="urn:microsoft.com/office/officeart/2009/3/layout/StepUpProcess"/>
    <dgm:cxn modelId="{47556065-FC13-4831-A7D6-09AC2B3485B2}" srcId="{0623B49A-4BEA-4806-B5DF-FD3F05818557}" destId="{97552BD8-92D8-416D-9A3F-6E9010FD1228}" srcOrd="6" destOrd="0" parTransId="{9507BD5E-AE9F-463C-B773-B4DCE6DC5ABE}" sibTransId="{07A24391-D0F3-4666-89D0-749A1FEC7934}"/>
    <dgm:cxn modelId="{83D22B47-0938-4FF5-B82B-3EC95F8E63EC}" srcId="{0623B49A-4BEA-4806-B5DF-FD3F05818557}" destId="{DF4F9296-0282-43B4-9ECD-57314A8FC8A7}" srcOrd="7" destOrd="0" parTransId="{DF7B4D71-B225-4490-9421-B9ADB90E22BB}" sibTransId="{A5738935-85B8-4EE9-965F-4D40FE14BBFC}"/>
    <dgm:cxn modelId="{F018BA67-46A6-40C2-9D05-1F34958DC745}" srcId="{0623B49A-4BEA-4806-B5DF-FD3F05818557}" destId="{BFD8AF1C-970F-4B02-82ED-ADA5ADF39969}" srcOrd="9" destOrd="0" parTransId="{0B6D19E2-F46D-49F7-95CB-999682FFB4BB}" sibTransId="{3FEB8C10-57F0-4608-BC1C-0C795BB60026}"/>
    <dgm:cxn modelId="{2B51A46A-561D-4AB8-9CB4-57BF4E6755B5}" srcId="{0623B49A-4BEA-4806-B5DF-FD3F05818557}" destId="{49562AE3-D56D-40EA-A1DC-2032009BFCD2}" srcOrd="1" destOrd="0" parTransId="{71CAED63-C080-4885-BF8C-53C78BEA6669}" sibTransId="{99DAFC80-FE53-41C3-BE75-4D4012919CC4}"/>
    <dgm:cxn modelId="{275B306E-A6CB-47E9-A99A-2840D803FBB4}" type="presOf" srcId="{AE3C7C4D-3E03-4E25-BAAC-EABBB1D3210D}" destId="{D2A6E7D1-9518-4D8A-8CAA-5D1F468032C7}" srcOrd="0" destOrd="0" presId="urn:microsoft.com/office/officeart/2009/3/layout/StepUpProcess"/>
    <dgm:cxn modelId="{C46DFA52-5372-458F-B216-FD84DB71D475}" srcId="{0623B49A-4BEA-4806-B5DF-FD3F05818557}" destId="{64F24879-2BC1-48B4-83A8-E421F30A80C8}" srcOrd="3" destOrd="0" parTransId="{96433CE6-22B1-41E2-8CCF-C9A669E4F8E8}" sibTransId="{B7BCBF17-9EE0-4775-9464-EF75715AA238}"/>
    <dgm:cxn modelId="{CB6C6475-2A7F-423A-A1CA-7A44901A5491}" type="presOf" srcId="{49562AE3-D56D-40EA-A1DC-2032009BFCD2}" destId="{0F5B3D7A-478E-42B8-8984-9EE4EFE038DC}" srcOrd="0" destOrd="0" presId="urn:microsoft.com/office/officeart/2009/3/layout/StepUpProcess"/>
    <dgm:cxn modelId="{1658317D-B363-41E0-9648-A3E1C7201D89}" type="presOf" srcId="{64F24879-2BC1-48B4-83A8-E421F30A80C8}" destId="{71406CD4-6C97-4404-B6BA-5E21F048FD51}" srcOrd="0" destOrd="0" presId="urn:microsoft.com/office/officeart/2009/3/layout/StepUpProcess"/>
    <dgm:cxn modelId="{ED4D718A-7690-4964-B4D3-590A21A42E30}" type="presOf" srcId="{DF4F9296-0282-43B4-9ECD-57314A8FC8A7}" destId="{C870ABF1-04EA-48C3-8319-B54C7EBB8345}" srcOrd="0" destOrd="0" presId="urn:microsoft.com/office/officeart/2009/3/layout/StepUpProcess"/>
    <dgm:cxn modelId="{B09D65C8-25BD-42FC-941C-D5B512202C92}" srcId="{0623B49A-4BEA-4806-B5DF-FD3F05818557}" destId="{AE3C7C4D-3E03-4E25-BAAC-EABBB1D3210D}" srcOrd="2" destOrd="0" parTransId="{D1C229EF-E537-4F24-B58E-D8642A47FD84}" sibTransId="{E562EF84-C2AF-4BDE-8B33-FFA388442277}"/>
    <dgm:cxn modelId="{E130B6C8-27B8-47C4-82B3-D97390DDACEC}" type="presOf" srcId="{886BF19A-490E-4AE9-8B81-2114246FA824}" destId="{DF4A2E81-8F67-4959-B93D-2CEBB327A0DF}" srcOrd="0" destOrd="0" presId="urn:microsoft.com/office/officeart/2009/3/layout/StepUpProcess"/>
    <dgm:cxn modelId="{115CF8C8-AFD9-43B9-AA8A-67715E61EEE1}" type="presOf" srcId="{0623B49A-4BEA-4806-B5DF-FD3F05818557}" destId="{7DA81B8A-B62B-4A51-977B-9A52DE54EBFE}" srcOrd="0" destOrd="0" presId="urn:microsoft.com/office/officeart/2009/3/layout/StepUpProcess"/>
    <dgm:cxn modelId="{DA2074FE-F307-49A3-8568-427F0C0C0977}" type="presOf" srcId="{97BEEFBB-3527-43A5-B8E3-509E77758131}" destId="{2C0EF09D-8F5B-4033-8831-CADC0039BC66}" srcOrd="0" destOrd="0" presId="urn:microsoft.com/office/officeart/2009/3/layout/StepUpProcess"/>
    <dgm:cxn modelId="{8383E7FF-8120-4D9E-AD78-F4781626C1E4}" srcId="{0623B49A-4BEA-4806-B5DF-FD3F05818557}" destId="{886BF19A-490E-4AE9-8B81-2114246FA824}" srcOrd="0" destOrd="0" parTransId="{C477C0ED-61AB-41E5-80FF-3C2BA8BC53A1}" sibTransId="{922117AE-A955-4F0D-852B-634ADCC661F2}"/>
    <dgm:cxn modelId="{E91BE730-0471-4D9C-9E5B-14719948912D}" type="presParOf" srcId="{7DA81B8A-B62B-4A51-977B-9A52DE54EBFE}" destId="{CB300D60-0741-498C-A923-EBB34A866CC7}" srcOrd="0" destOrd="0" presId="urn:microsoft.com/office/officeart/2009/3/layout/StepUpProcess"/>
    <dgm:cxn modelId="{B6F7EC28-5BE9-483B-A45C-063313489566}" type="presParOf" srcId="{CB300D60-0741-498C-A923-EBB34A866CC7}" destId="{C4625C22-D81A-419F-9613-BFBAE512B59B}" srcOrd="0" destOrd="0" presId="urn:microsoft.com/office/officeart/2009/3/layout/StepUpProcess"/>
    <dgm:cxn modelId="{180E9872-F11F-49CF-A2B3-285A07E9B7CA}" type="presParOf" srcId="{CB300D60-0741-498C-A923-EBB34A866CC7}" destId="{DF4A2E81-8F67-4959-B93D-2CEBB327A0DF}" srcOrd="1" destOrd="0" presId="urn:microsoft.com/office/officeart/2009/3/layout/StepUpProcess"/>
    <dgm:cxn modelId="{E3258EDD-0D19-4F8C-9946-C786CE40470C}" type="presParOf" srcId="{CB300D60-0741-498C-A923-EBB34A866CC7}" destId="{0FEDBFAA-20FD-4EFD-81BA-D333F5C7C6CE}" srcOrd="2" destOrd="0" presId="urn:microsoft.com/office/officeart/2009/3/layout/StepUpProcess"/>
    <dgm:cxn modelId="{207A230B-1B87-4AAF-B737-4F327347FDFE}" type="presParOf" srcId="{7DA81B8A-B62B-4A51-977B-9A52DE54EBFE}" destId="{36913B78-61BC-4195-92D2-0CBB7FB389CF}" srcOrd="1" destOrd="0" presId="urn:microsoft.com/office/officeart/2009/3/layout/StepUpProcess"/>
    <dgm:cxn modelId="{27B44E19-B964-42F7-BE75-D1D0E253866C}" type="presParOf" srcId="{36913B78-61BC-4195-92D2-0CBB7FB389CF}" destId="{16B41999-F90D-4B0C-8126-B13CAC349CB8}" srcOrd="0" destOrd="0" presId="urn:microsoft.com/office/officeart/2009/3/layout/StepUpProcess"/>
    <dgm:cxn modelId="{1EEA4814-F5A4-40DC-9ABB-0675D75FD210}" type="presParOf" srcId="{7DA81B8A-B62B-4A51-977B-9A52DE54EBFE}" destId="{7675A916-C173-432D-97BA-C1B903CE11AE}" srcOrd="2" destOrd="0" presId="urn:microsoft.com/office/officeart/2009/3/layout/StepUpProcess"/>
    <dgm:cxn modelId="{2EEB38E6-E6DC-4B04-BBD3-614BF7855653}" type="presParOf" srcId="{7675A916-C173-432D-97BA-C1B903CE11AE}" destId="{93A6179C-1932-4B81-84FA-F82BDB654634}" srcOrd="0" destOrd="0" presId="urn:microsoft.com/office/officeart/2009/3/layout/StepUpProcess"/>
    <dgm:cxn modelId="{AE239B56-3350-4D96-805D-CFAB593A6872}" type="presParOf" srcId="{7675A916-C173-432D-97BA-C1B903CE11AE}" destId="{0F5B3D7A-478E-42B8-8984-9EE4EFE038DC}" srcOrd="1" destOrd="0" presId="urn:microsoft.com/office/officeart/2009/3/layout/StepUpProcess"/>
    <dgm:cxn modelId="{BCF7566D-2452-4565-A075-18460A31B289}" type="presParOf" srcId="{7675A916-C173-432D-97BA-C1B903CE11AE}" destId="{29E1DAC1-EBE1-41D0-8935-5853DD0E91AD}" srcOrd="2" destOrd="0" presId="urn:microsoft.com/office/officeart/2009/3/layout/StepUpProcess"/>
    <dgm:cxn modelId="{26925F30-1F0B-482E-B978-0BE2463D2FD3}" type="presParOf" srcId="{7DA81B8A-B62B-4A51-977B-9A52DE54EBFE}" destId="{771C048A-627E-44E1-AE1D-FC1159A00B51}" srcOrd="3" destOrd="0" presId="urn:microsoft.com/office/officeart/2009/3/layout/StepUpProcess"/>
    <dgm:cxn modelId="{47771F27-BF9F-4B04-9E1F-84D4BE5238A4}" type="presParOf" srcId="{771C048A-627E-44E1-AE1D-FC1159A00B51}" destId="{E56F5614-AD4E-4549-80F0-44CEAA2C81A4}" srcOrd="0" destOrd="0" presId="urn:microsoft.com/office/officeart/2009/3/layout/StepUpProcess"/>
    <dgm:cxn modelId="{9B960262-338B-45FC-941F-E8B68587CBCB}" type="presParOf" srcId="{7DA81B8A-B62B-4A51-977B-9A52DE54EBFE}" destId="{24EAAD07-9413-4213-86A1-F662B9C8D9D7}" srcOrd="4" destOrd="0" presId="urn:microsoft.com/office/officeart/2009/3/layout/StepUpProcess"/>
    <dgm:cxn modelId="{01E104EF-4488-4618-AE4E-BEFE4F626417}" type="presParOf" srcId="{24EAAD07-9413-4213-86A1-F662B9C8D9D7}" destId="{EF952AE8-69C9-46D9-B315-AC473CEB228C}" srcOrd="0" destOrd="0" presId="urn:microsoft.com/office/officeart/2009/3/layout/StepUpProcess"/>
    <dgm:cxn modelId="{F62CC69E-C2E2-4D61-AF14-8B76C01CC927}" type="presParOf" srcId="{24EAAD07-9413-4213-86A1-F662B9C8D9D7}" destId="{D2A6E7D1-9518-4D8A-8CAA-5D1F468032C7}" srcOrd="1" destOrd="0" presId="urn:microsoft.com/office/officeart/2009/3/layout/StepUpProcess"/>
    <dgm:cxn modelId="{015AB374-4716-4DF0-ADDE-53F3B36E81FE}" type="presParOf" srcId="{24EAAD07-9413-4213-86A1-F662B9C8D9D7}" destId="{F149D7FD-BA2C-4738-92DF-81DB60B4410A}" srcOrd="2" destOrd="0" presId="urn:microsoft.com/office/officeart/2009/3/layout/StepUpProcess"/>
    <dgm:cxn modelId="{51FDD419-48F6-40E3-B16D-C79E3DE7A86E}" type="presParOf" srcId="{7DA81B8A-B62B-4A51-977B-9A52DE54EBFE}" destId="{BCD711C1-4443-4A09-BB80-8C7FE131B255}" srcOrd="5" destOrd="0" presId="urn:microsoft.com/office/officeart/2009/3/layout/StepUpProcess"/>
    <dgm:cxn modelId="{CE206F61-D2CF-46B6-90EF-4C128435E50D}" type="presParOf" srcId="{BCD711C1-4443-4A09-BB80-8C7FE131B255}" destId="{0AD771C4-5714-4F13-9103-BB0574AC101A}" srcOrd="0" destOrd="0" presId="urn:microsoft.com/office/officeart/2009/3/layout/StepUpProcess"/>
    <dgm:cxn modelId="{227A3063-5C6A-4F3C-8C55-6A9A49455957}" type="presParOf" srcId="{7DA81B8A-B62B-4A51-977B-9A52DE54EBFE}" destId="{C21A2687-1004-48EE-81CB-A94D4FFCC185}" srcOrd="6" destOrd="0" presId="urn:microsoft.com/office/officeart/2009/3/layout/StepUpProcess"/>
    <dgm:cxn modelId="{5065BF00-64E3-49AF-8946-BD9DDFCDA448}" type="presParOf" srcId="{C21A2687-1004-48EE-81CB-A94D4FFCC185}" destId="{B312CAA0-F28C-4072-A443-4EF8735BCB16}" srcOrd="0" destOrd="0" presId="urn:microsoft.com/office/officeart/2009/3/layout/StepUpProcess"/>
    <dgm:cxn modelId="{FCDFC3AD-4126-4485-98C9-44E0688C4BD7}" type="presParOf" srcId="{C21A2687-1004-48EE-81CB-A94D4FFCC185}" destId="{71406CD4-6C97-4404-B6BA-5E21F048FD51}" srcOrd="1" destOrd="0" presId="urn:microsoft.com/office/officeart/2009/3/layout/StepUpProcess"/>
    <dgm:cxn modelId="{62C4DE73-A590-4454-80F1-D4CC2316E681}" type="presParOf" srcId="{C21A2687-1004-48EE-81CB-A94D4FFCC185}" destId="{DEADF8E3-CEFC-4D93-8A8C-3CE0772D6F6C}" srcOrd="2" destOrd="0" presId="urn:microsoft.com/office/officeart/2009/3/layout/StepUpProcess"/>
    <dgm:cxn modelId="{9DEA8418-3B3E-4B00-8514-E309B2179DBE}" type="presParOf" srcId="{7DA81B8A-B62B-4A51-977B-9A52DE54EBFE}" destId="{07924E8C-6721-4F01-B127-8B0A9C4A05E0}" srcOrd="7" destOrd="0" presId="urn:microsoft.com/office/officeart/2009/3/layout/StepUpProcess"/>
    <dgm:cxn modelId="{EA5EE20E-1F06-43CF-AC4C-5E1EFA8D421A}" type="presParOf" srcId="{07924E8C-6721-4F01-B127-8B0A9C4A05E0}" destId="{EFC52B77-8CDD-453E-BB4C-B8545B8BC907}" srcOrd="0" destOrd="0" presId="urn:microsoft.com/office/officeart/2009/3/layout/StepUpProcess"/>
    <dgm:cxn modelId="{FF38A328-BB4D-42A1-A9BD-DF5A43C52DBE}" type="presParOf" srcId="{7DA81B8A-B62B-4A51-977B-9A52DE54EBFE}" destId="{0E89D3E0-A41F-4766-873F-966B54760671}" srcOrd="8" destOrd="0" presId="urn:microsoft.com/office/officeart/2009/3/layout/StepUpProcess"/>
    <dgm:cxn modelId="{614B0E39-A3BB-42A6-8B0D-447C47311678}" type="presParOf" srcId="{0E89D3E0-A41F-4766-873F-966B54760671}" destId="{B7410BA8-C006-4128-AA92-8589DF7CC447}" srcOrd="0" destOrd="0" presId="urn:microsoft.com/office/officeart/2009/3/layout/StepUpProcess"/>
    <dgm:cxn modelId="{0AD5FDF2-9BBF-4F0B-943B-C8D883F75F55}" type="presParOf" srcId="{0E89D3E0-A41F-4766-873F-966B54760671}" destId="{2C0EF09D-8F5B-4033-8831-CADC0039BC66}" srcOrd="1" destOrd="0" presId="urn:microsoft.com/office/officeart/2009/3/layout/StepUpProcess"/>
    <dgm:cxn modelId="{23907388-B4F3-4FED-A4FD-DB27579104BA}" type="presParOf" srcId="{0E89D3E0-A41F-4766-873F-966B54760671}" destId="{F725DD43-9CC5-40EC-A2D9-A7481CC66CD7}" srcOrd="2" destOrd="0" presId="urn:microsoft.com/office/officeart/2009/3/layout/StepUpProcess"/>
    <dgm:cxn modelId="{D658D595-0740-4D80-AA5E-2D09F8FAF07D}" type="presParOf" srcId="{7DA81B8A-B62B-4A51-977B-9A52DE54EBFE}" destId="{3A216797-C781-4A87-9D62-30A606B8F16C}" srcOrd="9" destOrd="0" presId="urn:microsoft.com/office/officeart/2009/3/layout/StepUpProcess"/>
    <dgm:cxn modelId="{44C13EE2-F1E1-4127-923C-87FB32B4643E}" type="presParOf" srcId="{3A216797-C781-4A87-9D62-30A606B8F16C}" destId="{6166405E-FD3C-47B4-9DB8-D68E6721C87A}" srcOrd="0" destOrd="0" presId="urn:microsoft.com/office/officeart/2009/3/layout/StepUpProcess"/>
    <dgm:cxn modelId="{60D398AC-CF1D-42CC-8B09-3707F38D40AA}" type="presParOf" srcId="{7DA81B8A-B62B-4A51-977B-9A52DE54EBFE}" destId="{F2263CDE-E381-4DF7-93D8-4D901B906B80}" srcOrd="10" destOrd="0" presId="urn:microsoft.com/office/officeart/2009/3/layout/StepUpProcess"/>
    <dgm:cxn modelId="{4F33D5EA-6201-4D1A-880A-460BF357FB05}" type="presParOf" srcId="{F2263CDE-E381-4DF7-93D8-4D901B906B80}" destId="{0E53CE91-D6E0-4C3A-92AA-1E76BE916855}" srcOrd="0" destOrd="0" presId="urn:microsoft.com/office/officeart/2009/3/layout/StepUpProcess"/>
    <dgm:cxn modelId="{D583192A-9401-43D1-8EA1-CD89D92135D3}" type="presParOf" srcId="{F2263CDE-E381-4DF7-93D8-4D901B906B80}" destId="{AC51FD32-0B98-4E32-9A50-08AA76815A6F}" srcOrd="1" destOrd="0" presId="urn:microsoft.com/office/officeart/2009/3/layout/StepUpProcess"/>
    <dgm:cxn modelId="{7D4258FA-D1C9-46B7-820D-0D58EB7E9BC2}" type="presParOf" srcId="{F2263CDE-E381-4DF7-93D8-4D901B906B80}" destId="{31E4F275-FDD2-4EF9-B25B-90CA047E035F}" srcOrd="2" destOrd="0" presId="urn:microsoft.com/office/officeart/2009/3/layout/StepUpProcess"/>
    <dgm:cxn modelId="{FC6752F8-22D5-454F-8E75-6BEBF7783571}" type="presParOf" srcId="{7DA81B8A-B62B-4A51-977B-9A52DE54EBFE}" destId="{F26EECFB-214E-40E6-ADC7-DB4C5864F0D1}" srcOrd="11" destOrd="0" presId="urn:microsoft.com/office/officeart/2009/3/layout/StepUpProcess"/>
    <dgm:cxn modelId="{52CE6D3E-F057-48D3-A2C4-25A68A6A924E}" type="presParOf" srcId="{F26EECFB-214E-40E6-ADC7-DB4C5864F0D1}" destId="{27F8DC15-F474-44E6-913E-A8A222813D09}" srcOrd="0" destOrd="0" presId="urn:microsoft.com/office/officeart/2009/3/layout/StepUpProcess"/>
    <dgm:cxn modelId="{5AF93EC0-AE37-47E2-AF0D-F7B3D7BDAA64}" type="presParOf" srcId="{7DA81B8A-B62B-4A51-977B-9A52DE54EBFE}" destId="{EF2D0C55-470D-465F-9E66-637B63FAFDB0}" srcOrd="12" destOrd="0" presId="urn:microsoft.com/office/officeart/2009/3/layout/StepUpProcess"/>
    <dgm:cxn modelId="{F5308D16-6A8F-4484-8C10-05E6067FE03A}" type="presParOf" srcId="{EF2D0C55-470D-465F-9E66-637B63FAFDB0}" destId="{DC74820E-BE11-4BB6-B887-570C0E0F6587}" srcOrd="0" destOrd="0" presId="urn:microsoft.com/office/officeart/2009/3/layout/StepUpProcess"/>
    <dgm:cxn modelId="{7FE31B14-F41C-4F9D-AF13-953C6EA22A48}" type="presParOf" srcId="{EF2D0C55-470D-465F-9E66-637B63FAFDB0}" destId="{A6419D1A-4C85-4E07-9765-6838BEAEA4A8}" srcOrd="1" destOrd="0" presId="urn:microsoft.com/office/officeart/2009/3/layout/StepUpProcess"/>
    <dgm:cxn modelId="{6449738F-5DDB-4BBD-900D-191A1D25EF0A}" type="presParOf" srcId="{EF2D0C55-470D-465F-9E66-637B63FAFDB0}" destId="{D9A38C47-C64F-45E7-AB5A-B85D28A61A9A}" srcOrd="2" destOrd="0" presId="urn:microsoft.com/office/officeart/2009/3/layout/StepUpProcess"/>
    <dgm:cxn modelId="{62C78E3C-CE3B-419E-8FD9-6FE0D483A278}" type="presParOf" srcId="{7DA81B8A-B62B-4A51-977B-9A52DE54EBFE}" destId="{4C1188A2-0CD5-4429-BF5A-42552191A77D}" srcOrd="13" destOrd="0" presId="urn:microsoft.com/office/officeart/2009/3/layout/StepUpProcess"/>
    <dgm:cxn modelId="{A13A6112-A905-43E0-8036-AAC8E3FF3E15}" type="presParOf" srcId="{4C1188A2-0CD5-4429-BF5A-42552191A77D}" destId="{C8D54577-3D81-4DE5-BCFA-55B522342CA1}" srcOrd="0" destOrd="0" presId="urn:microsoft.com/office/officeart/2009/3/layout/StepUpProcess"/>
    <dgm:cxn modelId="{D30AD25A-EFAE-43D2-81A5-6355D30C7989}" type="presParOf" srcId="{7DA81B8A-B62B-4A51-977B-9A52DE54EBFE}" destId="{0CCEF646-0BEF-4586-9E6E-B6A205FA8D4A}" srcOrd="14" destOrd="0" presId="urn:microsoft.com/office/officeart/2009/3/layout/StepUpProcess"/>
    <dgm:cxn modelId="{A80D4319-7F4F-454D-8CF4-9B80B7A1D556}" type="presParOf" srcId="{0CCEF646-0BEF-4586-9E6E-B6A205FA8D4A}" destId="{6594999E-E398-40A3-9A39-2EAD4283CB48}" srcOrd="0" destOrd="0" presId="urn:microsoft.com/office/officeart/2009/3/layout/StepUpProcess"/>
    <dgm:cxn modelId="{D92D9CA9-C9AD-4850-9401-C3ED8913902B}" type="presParOf" srcId="{0CCEF646-0BEF-4586-9E6E-B6A205FA8D4A}" destId="{C870ABF1-04EA-48C3-8319-B54C7EBB8345}" srcOrd="1" destOrd="0" presId="urn:microsoft.com/office/officeart/2009/3/layout/StepUpProcess"/>
    <dgm:cxn modelId="{D05971C1-27BE-45A1-81B4-FCC393054D61}" type="presParOf" srcId="{0CCEF646-0BEF-4586-9E6E-B6A205FA8D4A}" destId="{16645BA0-8A3C-4840-9068-AE662C28D8B9}" srcOrd="2" destOrd="0" presId="urn:microsoft.com/office/officeart/2009/3/layout/StepUpProcess"/>
    <dgm:cxn modelId="{67254407-951C-401F-86B3-2CF2F9E44550}" type="presParOf" srcId="{7DA81B8A-B62B-4A51-977B-9A52DE54EBFE}" destId="{1D6C07AF-9424-4FF3-8033-A550F2A45FE9}" srcOrd="15" destOrd="0" presId="urn:microsoft.com/office/officeart/2009/3/layout/StepUpProcess"/>
    <dgm:cxn modelId="{53A9E302-60E3-4BF8-AA00-7915953E21ED}" type="presParOf" srcId="{1D6C07AF-9424-4FF3-8033-A550F2A45FE9}" destId="{E6434B5E-3CB9-44E0-9BC1-6C4AAE4E71CE}" srcOrd="0" destOrd="0" presId="urn:microsoft.com/office/officeart/2009/3/layout/StepUpProcess"/>
    <dgm:cxn modelId="{6301D8B5-2875-4C54-A009-F1CF551EAB45}" type="presParOf" srcId="{7DA81B8A-B62B-4A51-977B-9A52DE54EBFE}" destId="{47EB1726-1DC3-48AC-965A-D1647F2F297D}" srcOrd="16" destOrd="0" presId="urn:microsoft.com/office/officeart/2009/3/layout/StepUpProcess"/>
    <dgm:cxn modelId="{66C073FC-19CD-4B4F-8717-AE69AC8862AE}" type="presParOf" srcId="{47EB1726-1DC3-48AC-965A-D1647F2F297D}" destId="{88EC4780-3413-4854-B84D-5FFB41609D8B}" srcOrd="0" destOrd="0" presId="urn:microsoft.com/office/officeart/2009/3/layout/StepUpProcess"/>
    <dgm:cxn modelId="{9B31E2D9-8AA6-4164-828B-B9E06AAC4088}" type="presParOf" srcId="{47EB1726-1DC3-48AC-965A-D1647F2F297D}" destId="{F9A6CFFE-55A9-4B00-A58B-936BA645BEF4}" srcOrd="1" destOrd="0" presId="urn:microsoft.com/office/officeart/2009/3/layout/StepUpProcess"/>
    <dgm:cxn modelId="{DAD41A19-940F-40F0-A8A3-EDCFFB75E6B3}" type="presParOf" srcId="{47EB1726-1DC3-48AC-965A-D1647F2F297D}" destId="{A43E1019-4E0B-4D4D-A8AC-01DFFBF5D923}" srcOrd="2" destOrd="0" presId="urn:microsoft.com/office/officeart/2009/3/layout/StepUpProcess"/>
    <dgm:cxn modelId="{2F7D6BA0-6999-493C-9A1C-400A840A80AD}" type="presParOf" srcId="{7DA81B8A-B62B-4A51-977B-9A52DE54EBFE}" destId="{6789626B-EF94-49EC-BD15-6D8E9E741DDA}" srcOrd="17" destOrd="0" presId="urn:microsoft.com/office/officeart/2009/3/layout/StepUpProcess"/>
    <dgm:cxn modelId="{5B73CAC6-7BAF-487D-8D68-C8C88F8520A1}" type="presParOf" srcId="{6789626B-EF94-49EC-BD15-6D8E9E741DDA}" destId="{CE2F4ED8-0917-40D9-AE03-B4AC73DCA4FE}" srcOrd="0" destOrd="0" presId="urn:microsoft.com/office/officeart/2009/3/layout/StepUpProcess"/>
    <dgm:cxn modelId="{0A432187-696C-43D9-8F9F-16C8432C886E}" type="presParOf" srcId="{7DA81B8A-B62B-4A51-977B-9A52DE54EBFE}" destId="{F0A7C5B9-DD79-4464-BA00-8C02EB1379FE}" srcOrd="18" destOrd="0" presId="urn:microsoft.com/office/officeart/2009/3/layout/StepUpProcess"/>
    <dgm:cxn modelId="{D66AA08C-55B2-4045-A5D5-CA1322579A96}" type="presParOf" srcId="{F0A7C5B9-DD79-4464-BA00-8C02EB1379FE}" destId="{5103701B-819B-442F-9E9B-EE9CB7A99AF5}" srcOrd="0" destOrd="0" presId="urn:microsoft.com/office/officeart/2009/3/layout/StepUpProcess"/>
    <dgm:cxn modelId="{5BD0FCEE-1525-42C9-91B9-E01C5F62009E}" type="presParOf" srcId="{F0A7C5B9-DD79-4464-BA00-8C02EB1379FE}" destId="{F7452ED2-5DAA-4ADC-8813-3B8347BCD03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AA2B0F-859D-426E-9F7B-921286B35494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D891E6C-2466-4D7B-9591-D8F42226B378}">
      <dgm:prSet phldrT="[Text]"/>
      <dgm:spPr>
        <a:xfrm>
          <a:off x="4653" y="372457"/>
          <a:ext cx="3691542" cy="2214925"/>
        </a:xfrm>
        <a:prstGeom prst="rect">
          <a:avLst/>
        </a:prstGeom>
        <a:solidFill>
          <a:srgbClr val="D56E48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Personalized Interactions: Tailor the AI to your specific preferences and guidelines for more relevant conversations.</a:t>
          </a:r>
        </a:p>
      </dgm:t>
    </dgm:pt>
    <dgm:pt modelId="{5D2D63DA-D4E4-4AB7-99AE-76D37A1D6671}" type="parTrans" cxnId="{F8B72796-7B42-40F5-9CDA-E008CB0DA19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256E1D43-1F35-491C-8B19-D3059829A1AC}" type="sibTrans" cxnId="{F8B72796-7B42-40F5-9CDA-E008CB0DA19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C8B24B57-EE0C-425B-B16F-38EEDF3F0725}">
      <dgm:prSet/>
      <dgm:spPr>
        <a:xfrm>
          <a:off x="4065349" y="372457"/>
          <a:ext cx="3691542" cy="2214925"/>
        </a:xfrm>
        <a:prstGeom prst="rect">
          <a:avLst/>
        </a:prstGeom>
        <a:solidFill>
          <a:srgbClr val="0C1752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Domain-Specific Expertise: Fine-tune the model with specialized data to enhance accuracy in specific fields.</a:t>
          </a:r>
        </a:p>
      </dgm:t>
    </dgm:pt>
    <dgm:pt modelId="{FCDC0BCC-BC92-49CC-A441-F8E1CCC05EE3}" type="parTrans" cxnId="{C9006EFF-A63F-4209-86F2-22ACAED846D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68998F2A-78A3-41DF-83CA-E4327E5D34B8}" type="sibTrans" cxnId="{C9006EFF-A63F-4209-86F2-22ACAED846D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3257EC2A-E9A4-4CE0-800B-F81DB221FE26}">
      <dgm:prSet/>
      <dgm:spPr>
        <a:xfrm>
          <a:off x="8126046" y="372457"/>
          <a:ext cx="3691542" cy="221492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Improved Efficiency: Automate repetitive tasks to save time and resources.</a:t>
          </a:r>
        </a:p>
      </dgm:t>
    </dgm:pt>
    <dgm:pt modelId="{1E1775E6-D593-4DEF-9636-3AF7501B463C}" type="parTrans" cxnId="{EC5B591A-3EDB-47D0-A221-51FE62AB15A3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04E8CCB-577D-4049-A8AB-D7B3F783CE48}" type="sibTrans" cxnId="{EC5B591A-3EDB-47D0-A221-51FE62AB15A3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B47091CD-31C2-47A3-A0D8-7D2F1B33B344}">
      <dgm:prSet/>
      <dgm:spPr>
        <a:xfrm>
          <a:off x="12186742" y="372457"/>
          <a:ext cx="3691542" cy="2214925"/>
        </a:xfrm>
        <a:prstGeom prst="rect">
          <a:avLst/>
        </a:prstGeom>
        <a:solidFill>
          <a:srgbClr val="11CCDD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Compliance and Ethics: Align the AI with regulations and policies to ensure appropriate content generation.</a:t>
          </a:r>
        </a:p>
      </dgm:t>
    </dgm:pt>
    <dgm:pt modelId="{BB90F39C-AB4E-4BF8-A82F-D0D927D0018D}" type="parTrans" cxnId="{8630F15F-38AB-4BCC-ABE5-03D1618432A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04C75CD-3B96-4853-9F94-C4FC90CDE49C}" type="sibTrans" cxnId="{8630F15F-38AB-4BCC-ABE5-03D1618432A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C6BA6E10-2300-44F1-A38A-579D39464CFD}">
      <dgm:prSet/>
      <dgm:spPr>
        <a:xfrm>
          <a:off x="4653" y="2956537"/>
          <a:ext cx="3691542" cy="2214925"/>
        </a:xfrm>
        <a:prstGeom prst="rect">
          <a:avLst/>
        </a:prstGeom>
        <a:solidFill>
          <a:srgbClr val="0C1752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Brand Consistency: Maintain a consistent brand voice across all interactions.</a:t>
          </a:r>
        </a:p>
      </dgm:t>
    </dgm:pt>
    <dgm:pt modelId="{424DC8E0-7674-485F-B9F8-26CC602779DA}" type="parTrans" cxnId="{B32F2013-ECCF-43EA-9C83-97F05A700D9C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90EAD639-9046-422A-AD9D-A5623F593590}" type="sibTrans" cxnId="{B32F2013-ECCF-43EA-9C83-97F05A700D9C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AF4BC813-B9CA-4EA2-AD3F-C7DF67B14130}">
      <dgm:prSet/>
      <dgm:spPr>
        <a:xfrm>
          <a:off x="4065349" y="2956537"/>
          <a:ext cx="3691542" cy="2214925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Enhanced Customer Engagement: Provide accurate responses to improve customer satisfaction and loyalty.</a:t>
          </a:r>
        </a:p>
      </dgm:t>
    </dgm:pt>
    <dgm:pt modelId="{FD6BD664-F553-4CF7-B707-A894BECB4A6B}" type="parTrans" cxnId="{7ECE26C5-18FA-4760-A9D6-3C3B56DBB24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8595AF84-1E4D-40B2-BEF9-B063D07F2D38}" type="sibTrans" cxnId="{7ECE26C5-18FA-4760-A9D6-3C3B56DBB24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03CD3C4-87F4-44A5-8C85-586A325914C6}">
      <dgm:prSet/>
      <dgm:spPr>
        <a:xfrm>
          <a:off x="8126046" y="2956537"/>
          <a:ext cx="3691542" cy="2214925"/>
        </a:xfrm>
        <a:prstGeom prst="rect">
          <a:avLst/>
        </a:prstGeom>
        <a:solidFill>
          <a:srgbClr val="D56E48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Contextual Understanding: Retain context over longer conversations for coherent interactions.</a:t>
          </a:r>
        </a:p>
      </dgm:t>
    </dgm:pt>
    <dgm:pt modelId="{C8B8C22E-23B2-4D7B-A8DB-8667B9D761CD}" type="parTrans" cxnId="{51A9BD5C-CD3D-47AF-971B-94B88BF22CF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FC4E73D-659D-4A41-8042-C7BA818A1D1A}" type="sibTrans" cxnId="{51A9BD5C-CD3D-47AF-971B-94B88BF22CF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7228E7B0-8310-4432-B9AA-800F01FC71F9}">
      <dgm:prSet/>
      <dgm:spPr>
        <a:xfrm>
          <a:off x="12186742" y="2956537"/>
          <a:ext cx="3691542" cy="2214925"/>
        </a:xfrm>
        <a:prstGeom prst="rect">
          <a:avLst/>
        </a:prstGeom>
        <a:solidFill>
          <a:srgbClr val="0C1752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Integration and Scalability: Seamlessly integrate with existing systems and scale to meet growing demands.</a:t>
          </a:r>
        </a:p>
      </dgm:t>
    </dgm:pt>
    <dgm:pt modelId="{BC30FE27-D1A7-4DF9-AE17-DCC8A9962B0E}" type="parTrans" cxnId="{22D3D9CB-0C3A-4437-A9F0-9BB623130AD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E533ACC-28DE-410C-BC2E-7006ED2ADDF9}" type="sibTrans" cxnId="{22D3D9CB-0C3A-4437-A9F0-9BB623130AD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29F1AE2-E252-441D-AD0D-CE1C865B2293}">
      <dgm:prSet/>
      <dgm:spPr>
        <a:xfrm>
          <a:off x="4065349" y="5540616"/>
          <a:ext cx="3691542" cy="2214925"/>
        </a:xfrm>
        <a:prstGeom prst="rect">
          <a:avLst/>
        </a:prstGeom>
        <a:solidFill>
          <a:srgbClr val="11CCDD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Data Privacy and Security: Configure the AI to handle sensitive information appropriately.</a:t>
          </a:r>
        </a:p>
      </dgm:t>
    </dgm:pt>
    <dgm:pt modelId="{D83C4E0E-1F93-4EEA-80E7-565F48EC22CF}" type="parTrans" cxnId="{7482ED26-3AD6-4C10-9E87-3C71596BCD4F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6FC04D7-A4BD-4A9F-8CF0-443223096323}" type="sibTrans" cxnId="{7482ED26-3AD6-4C10-9E87-3C71596BCD4F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45867F8D-7712-4548-99C7-C3170745A477}">
      <dgm:prSet/>
      <dgm:spPr>
        <a:xfrm>
          <a:off x="8126046" y="5540616"/>
          <a:ext cx="3691542" cy="2214925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Continuous Improvement: Update the model with new data for ongoing enhancements in performance.</a:t>
          </a:r>
        </a:p>
      </dgm:t>
    </dgm:pt>
    <dgm:pt modelId="{2FA512D4-24BF-45C3-B30A-60D77F37C0B2}" type="parTrans" cxnId="{E6F75000-34C5-4285-A9E7-02A8E202F7A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2484569F-6353-4270-A352-07332209A5E5}" type="sibTrans" cxnId="{E6F75000-34C5-4285-A9E7-02A8E202F7A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B7D0EFD8-BA6E-4C1C-B9CC-3D74A35829D1}" type="pres">
      <dgm:prSet presAssocID="{74AA2B0F-859D-426E-9F7B-921286B35494}" presName="diagram" presStyleCnt="0">
        <dgm:presLayoutVars>
          <dgm:dir/>
          <dgm:resizeHandles val="exact"/>
        </dgm:presLayoutVars>
      </dgm:prSet>
      <dgm:spPr/>
    </dgm:pt>
    <dgm:pt modelId="{6875649C-3581-4812-AE5C-BA8552677EBE}" type="pres">
      <dgm:prSet presAssocID="{5D891E6C-2466-4D7B-9591-D8F42226B378}" presName="node" presStyleLbl="node1" presStyleIdx="0" presStyleCnt="10">
        <dgm:presLayoutVars>
          <dgm:bulletEnabled val="1"/>
        </dgm:presLayoutVars>
      </dgm:prSet>
      <dgm:spPr/>
    </dgm:pt>
    <dgm:pt modelId="{84BB4558-051C-4EAC-AFB4-4348D20EFF4F}" type="pres">
      <dgm:prSet presAssocID="{256E1D43-1F35-491C-8B19-D3059829A1AC}" presName="sibTrans" presStyleCnt="0"/>
      <dgm:spPr/>
    </dgm:pt>
    <dgm:pt modelId="{A3CD9E07-1BE8-4D59-A1A9-AD67B9C9BAE7}" type="pres">
      <dgm:prSet presAssocID="{C8B24B57-EE0C-425B-B16F-38EEDF3F0725}" presName="node" presStyleLbl="node1" presStyleIdx="1" presStyleCnt="10">
        <dgm:presLayoutVars>
          <dgm:bulletEnabled val="1"/>
        </dgm:presLayoutVars>
      </dgm:prSet>
      <dgm:spPr/>
    </dgm:pt>
    <dgm:pt modelId="{007D1A4E-BAEE-4FC0-8267-B53ED52AB303}" type="pres">
      <dgm:prSet presAssocID="{68998F2A-78A3-41DF-83CA-E4327E5D34B8}" presName="sibTrans" presStyleCnt="0"/>
      <dgm:spPr/>
    </dgm:pt>
    <dgm:pt modelId="{F47963DB-E53B-46E6-9E28-02E276FAC64F}" type="pres">
      <dgm:prSet presAssocID="{3257EC2A-E9A4-4CE0-800B-F81DB221FE26}" presName="node" presStyleLbl="node1" presStyleIdx="2" presStyleCnt="10">
        <dgm:presLayoutVars>
          <dgm:bulletEnabled val="1"/>
        </dgm:presLayoutVars>
      </dgm:prSet>
      <dgm:spPr/>
    </dgm:pt>
    <dgm:pt modelId="{19704565-2A87-411E-B4F9-7D1AC162451F}" type="pres">
      <dgm:prSet presAssocID="{504E8CCB-577D-4049-A8AB-D7B3F783CE48}" presName="sibTrans" presStyleCnt="0"/>
      <dgm:spPr/>
    </dgm:pt>
    <dgm:pt modelId="{928C28F9-D97B-4DAA-84C4-4F8FE65E120B}" type="pres">
      <dgm:prSet presAssocID="{B47091CD-31C2-47A3-A0D8-7D2F1B33B344}" presName="node" presStyleLbl="node1" presStyleIdx="3" presStyleCnt="10">
        <dgm:presLayoutVars>
          <dgm:bulletEnabled val="1"/>
        </dgm:presLayoutVars>
      </dgm:prSet>
      <dgm:spPr/>
    </dgm:pt>
    <dgm:pt modelId="{6CC0CEFF-A046-46CF-B96E-B15827788900}" type="pres">
      <dgm:prSet presAssocID="{D04C75CD-3B96-4853-9F94-C4FC90CDE49C}" presName="sibTrans" presStyleCnt="0"/>
      <dgm:spPr/>
    </dgm:pt>
    <dgm:pt modelId="{0ECDAA79-175D-4D6A-9A7B-844737CA0E78}" type="pres">
      <dgm:prSet presAssocID="{C6BA6E10-2300-44F1-A38A-579D39464CFD}" presName="node" presStyleLbl="node1" presStyleIdx="4" presStyleCnt="10">
        <dgm:presLayoutVars>
          <dgm:bulletEnabled val="1"/>
        </dgm:presLayoutVars>
      </dgm:prSet>
      <dgm:spPr/>
    </dgm:pt>
    <dgm:pt modelId="{40C8A140-9324-4C99-9AA8-09D890DC8DD0}" type="pres">
      <dgm:prSet presAssocID="{90EAD639-9046-422A-AD9D-A5623F593590}" presName="sibTrans" presStyleCnt="0"/>
      <dgm:spPr/>
    </dgm:pt>
    <dgm:pt modelId="{152C4F24-7098-47F8-8059-84768757B83A}" type="pres">
      <dgm:prSet presAssocID="{AF4BC813-B9CA-4EA2-AD3F-C7DF67B14130}" presName="node" presStyleLbl="node1" presStyleIdx="5" presStyleCnt="10">
        <dgm:presLayoutVars>
          <dgm:bulletEnabled val="1"/>
        </dgm:presLayoutVars>
      </dgm:prSet>
      <dgm:spPr/>
    </dgm:pt>
    <dgm:pt modelId="{2723A471-CEC9-4E29-B5B9-8EF580653583}" type="pres">
      <dgm:prSet presAssocID="{8595AF84-1E4D-40B2-BEF9-B063D07F2D38}" presName="sibTrans" presStyleCnt="0"/>
      <dgm:spPr/>
    </dgm:pt>
    <dgm:pt modelId="{BAAFE40B-AA96-491F-A834-49C8665E1130}" type="pres">
      <dgm:prSet presAssocID="{103CD3C4-87F4-44A5-8C85-586A325914C6}" presName="node" presStyleLbl="node1" presStyleIdx="6" presStyleCnt="10">
        <dgm:presLayoutVars>
          <dgm:bulletEnabled val="1"/>
        </dgm:presLayoutVars>
      </dgm:prSet>
      <dgm:spPr/>
    </dgm:pt>
    <dgm:pt modelId="{69059B12-AC89-4B2B-A1B2-BDFFC612C80A}" type="pres">
      <dgm:prSet presAssocID="{FFC4E73D-659D-4A41-8042-C7BA818A1D1A}" presName="sibTrans" presStyleCnt="0"/>
      <dgm:spPr/>
    </dgm:pt>
    <dgm:pt modelId="{9682EB4E-02D1-444D-9F5A-D2F39CDB2839}" type="pres">
      <dgm:prSet presAssocID="{7228E7B0-8310-4432-B9AA-800F01FC71F9}" presName="node" presStyleLbl="node1" presStyleIdx="7" presStyleCnt="10">
        <dgm:presLayoutVars>
          <dgm:bulletEnabled val="1"/>
        </dgm:presLayoutVars>
      </dgm:prSet>
      <dgm:spPr/>
    </dgm:pt>
    <dgm:pt modelId="{8B858CA1-29F6-4279-915F-2150E1FDAFED}" type="pres">
      <dgm:prSet presAssocID="{5E533ACC-28DE-410C-BC2E-7006ED2ADDF9}" presName="sibTrans" presStyleCnt="0"/>
      <dgm:spPr/>
    </dgm:pt>
    <dgm:pt modelId="{327E2911-A059-41AC-BF43-F3F7C184FECF}" type="pres">
      <dgm:prSet presAssocID="{D29F1AE2-E252-441D-AD0D-CE1C865B2293}" presName="node" presStyleLbl="node1" presStyleIdx="8" presStyleCnt="10">
        <dgm:presLayoutVars>
          <dgm:bulletEnabled val="1"/>
        </dgm:presLayoutVars>
      </dgm:prSet>
      <dgm:spPr/>
    </dgm:pt>
    <dgm:pt modelId="{008D7660-5953-450F-9E63-1D211429A327}" type="pres">
      <dgm:prSet presAssocID="{F6FC04D7-A4BD-4A9F-8CF0-443223096323}" presName="sibTrans" presStyleCnt="0"/>
      <dgm:spPr/>
    </dgm:pt>
    <dgm:pt modelId="{EA8B6B51-09C5-497B-83DB-D3B9291A2FD8}" type="pres">
      <dgm:prSet presAssocID="{45867F8D-7712-4548-99C7-C3170745A477}" presName="node" presStyleLbl="node1" presStyleIdx="9" presStyleCnt="10">
        <dgm:presLayoutVars>
          <dgm:bulletEnabled val="1"/>
        </dgm:presLayoutVars>
      </dgm:prSet>
      <dgm:spPr/>
    </dgm:pt>
  </dgm:ptLst>
  <dgm:cxnLst>
    <dgm:cxn modelId="{E6F75000-34C5-4285-A9E7-02A8E202F7AB}" srcId="{74AA2B0F-859D-426E-9F7B-921286B35494}" destId="{45867F8D-7712-4548-99C7-C3170745A477}" srcOrd="9" destOrd="0" parTransId="{2FA512D4-24BF-45C3-B30A-60D77F37C0B2}" sibTransId="{2484569F-6353-4270-A352-07332209A5E5}"/>
    <dgm:cxn modelId="{DEE5EC07-0EB5-4275-A6B5-DB0EE32128F6}" type="presOf" srcId="{74AA2B0F-859D-426E-9F7B-921286B35494}" destId="{B7D0EFD8-BA6E-4C1C-B9CC-3D74A35829D1}" srcOrd="0" destOrd="0" presId="urn:microsoft.com/office/officeart/2005/8/layout/default"/>
    <dgm:cxn modelId="{B32F2013-ECCF-43EA-9C83-97F05A700D9C}" srcId="{74AA2B0F-859D-426E-9F7B-921286B35494}" destId="{C6BA6E10-2300-44F1-A38A-579D39464CFD}" srcOrd="4" destOrd="0" parTransId="{424DC8E0-7674-485F-B9F8-26CC602779DA}" sibTransId="{90EAD639-9046-422A-AD9D-A5623F593590}"/>
    <dgm:cxn modelId="{9F7E8018-4DA2-4C41-BDAA-DC5EEF2D8DFC}" type="presOf" srcId="{C6BA6E10-2300-44F1-A38A-579D39464CFD}" destId="{0ECDAA79-175D-4D6A-9A7B-844737CA0E78}" srcOrd="0" destOrd="0" presId="urn:microsoft.com/office/officeart/2005/8/layout/default"/>
    <dgm:cxn modelId="{EC5B591A-3EDB-47D0-A221-51FE62AB15A3}" srcId="{74AA2B0F-859D-426E-9F7B-921286B35494}" destId="{3257EC2A-E9A4-4CE0-800B-F81DB221FE26}" srcOrd="2" destOrd="0" parTransId="{1E1775E6-D593-4DEF-9636-3AF7501B463C}" sibTransId="{504E8CCB-577D-4049-A8AB-D7B3F783CE48}"/>
    <dgm:cxn modelId="{ADB6E922-281F-4B3C-81D5-ACFFCA87D0A0}" type="presOf" srcId="{C8B24B57-EE0C-425B-B16F-38EEDF3F0725}" destId="{A3CD9E07-1BE8-4D59-A1A9-AD67B9C9BAE7}" srcOrd="0" destOrd="0" presId="urn:microsoft.com/office/officeart/2005/8/layout/default"/>
    <dgm:cxn modelId="{7482ED26-3AD6-4C10-9E87-3C71596BCD4F}" srcId="{74AA2B0F-859D-426E-9F7B-921286B35494}" destId="{D29F1AE2-E252-441D-AD0D-CE1C865B2293}" srcOrd="8" destOrd="0" parTransId="{D83C4E0E-1F93-4EEA-80E7-565F48EC22CF}" sibTransId="{F6FC04D7-A4BD-4A9F-8CF0-443223096323}"/>
    <dgm:cxn modelId="{F56A7236-21A5-4633-8BD9-9B2DCBFAFCC7}" type="presOf" srcId="{B47091CD-31C2-47A3-A0D8-7D2F1B33B344}" destId="{928C28F9-D97B-4DAA-84C4-4F8FE65E120B}" srcOrd="0" destOrd="0" presId="urn:microsoft.com/office/officeart/2005/8/layout/default"/>
    <dgm:cxn modelId="{51A9BD5C-CD3D-47AF-971B-94B88BF22CF7}" srcId="{74AA2B0F-859D-426E-9F7B-921286B35494}" destId="{103CD3C4-87F4-44A5-8C85-586A325914C6}" srcOrd="6" destOrd="0" parTransId="{C8B8C22E-23B2-4D7B-A8DB-8667B9D761CD}" sibTransId="{FFC4E73D-659D-4A41-8042-C7BA818A1D1A}"/>
    <dgm:cxn modelId="{8630F15F-38AB-4BCC-ABE5-03D1618432A5}" srcId="{74AA2B0F-859D-426E-9F7B-921286B35494}" destId="{B47091CD-31C2-47A3-A0D8-7D2F1B33B344}" srcOrd="3" destOrd="0" parTransId="{BB90F39C-AB4E-4BF8-A82F-D0D927D0018D}" sibTransId="{D04C75CD-3B96-4853-9F94-C4FC90CDE49C}"/>
    <dgm:cxn modelId="{A6B6FC67-5A01-48CA-B1DB-21E12672604D}" type="presOf" srcId="{5D891E6C-2466-4D7B-9591-D8F42226B378}" destId="{6875649C-3581-4812-AE5C-BA8552677EBE}" srcOrd="0" destOrd="0" presId="urn:microsoft.com/office/officeart/2005/8/layout/default"/>
    <dgm:cxn modelId="{87388348-9127-46C2-9A5B-995D8DF3FBDE}" type="presOf" srcId="{45867F8D-7712-4548-99C7-C3170745A477}" destId="{EA8B6B51-09C5-497B-83DB-D3B9291A2FD8}" srcOrd="0" destOrd="0" presId="urn:microsoft.com/office/officeart/2005/8/layout/default"/>
    <dgm:cxn modelId="{A7E9704E-A2A1-4CFC-9E03-C9209A5AD552}" type="presOf" srcId="{3257EC2A-E9A4-4CE0-800B-F81DB221FE26}" destId="{F47963DB-E53B-46E6-9E28-02E276FAC64F}" srcOrd="0" destOrd="0" presId="urn:microsoft.com/office/officeart/2005/8/layout/default"/>
    <dgm:cxn modelId="{EFF83052-BC70-435B-B9E5-880E2851AD41}" type="presOf" srcId="{D29F1AE2-E252-441D-AD0D-CE1C865B2293}" destId="{327E2911-A059-41AC-BF43-F3F7C184FECF}" srcOrd="0" destOrd="0" presId="urn:microsoft.com/office/officeart/2005/8/layout/default"/>
    <dgm:cxn modelId="{6536E184-8EAC-4998-9F52-B6144084431D}" type="presOf" srcId="{7228E7B0-8310-4432-B9AA-800F01FC71F9}" destId="{9682EB4E-02D1-444D-9F5A-D2F39CDB2839}" srcOrd="0" destOrd="0" presId="urn:microsoft.com/office/officeart/2005/8/layout/default"/>
    <dgm:cxn modelId="{F8B72796-7B42-40F5-9CDA-E008CB0DA197}" srcId="{74AA2B0F-859D-426E-9F7B-921286B35494}" destId="{5D891E6C-2466-4D7B-9591-D8F42226B378}" srcOrd="0" destOrd="0" parTransId="{5D2D63DA-D4E4-4AB7-99AE-76D37A1D6671}" sibTransId="{256E1D43-1F35-491C-8B19-D3059829A1AC}"/>
    <dgm:cxn modelId="{487C71A0-BD6D-4B79-B26E-3C578BF9752F}" type="presOf" srcId="{103CD3C4-87F4-44A5-8C85-586A325914C6}" destId="{BAAFE40B-AA96-491F-A834-49C8665E1130}" srcOrd="0" destOrd="0" presId="urn:microsoft.com/office/officeart/2005/8/layout/default"/>
    <dgm:cxn modelId="{CE9F02A4-AC23-444A-B2B3-E8C3A80A6032}" type="presOf" srcId="{AF4BC813-B9CA-4EA2-AD3F-C7DF67B14130}" destId="{152C4F24-7098-47F8-8059-84768757B83A}" srcOrd="0" destOrd="0" presId="urn:microsoft.com/office/officeart/2005/8/layout/default"/>
    <dgm:cxn modelId="{7ECE26C5-18FA-4760-A9D6-3C3B56DBB245}" srcId="{74AA2B0F-859D-426E-9F7B-921286B35494}" destId="{AF4BC813-B9CA-4EA2-AD3F-C7DF67B14130}" srcOrd="5" destOrd="0" parTransId="{FD6BD664-F553-4CF7-B707-A894BECB4A6B}" sibTransId="{8595AF84-1E4D-40B2-BEF9-B063D07F2D38}"/>
    <dgm:cxn modelId="{22D3D9CB-0C3A-4437-A9F0-9BB623130AD0}" srcId="{74AA2B0F-859D-426E-9F7B-921286B35494}" destId="{7228E7B0-8310-4432-B9AA-800F01FC71F9}" srcOrd="7" destOrd="0" parTransId="{BC30FE27-D1A7-4DF9-AE17-DCC8A9962B0E}" sibTransId="{5E533ACC-28DE-410C-BC2E-7006ED2ADDF9}"/>
    <dgm:cxn modelId="{C9006EFF-A63F-4209-86F2-22ACAED846DB}" srcId="{74AA2B0F-859D-426E-9F7B-921286B35494}" destId="{C8B24B57-EE0C-425B-B16F-38EEDF3F0725}" srcOrd="1" destOrd="0" parTransId="{FCDC0BCC-BC92-49CC-A441-F8E1CCC05EE3}" sibTransId="{68998F2A-78A3-41DF-83CA-E4327E5D34B8}"/>
    <dgm:cxn modelId="{510661F3-DA46-40D4-82BE-E237412E177C}" type="presParOf" srcId="{B7D0EFD8-BA6E-4C1C-B9CC-3D74A35829D1}" destId="{6875649C-3581-4812-AE5C-BA8552677EBE}" srcOrd="0" destOrd="0" presId="urn:microsoft.com/office/officeart/2005/8/layout/default"/>
    <dgm:cxn modelId="{5FAD9332-D06D-4548-8B51-6E87D2FE446A}" type="presParOf" srcId="{B7D0EFD8-BA6E-4C1C-B9CC-3D74A35829D1}" destId="{84BB4558-051C-4EAC-AFB4-4348D20EFF4F}" srcOrd="1" destOrd="0" presId="urn:microsoft.com/office/officeart/2005/8/layout/default"/>
    <dgm:cxn modelId="{9410EA15-A3A3-47D7-8E7F-97206EDF131F}" type="presParOf" srcId="{B7D0EFD8-BA6E-4C1C-B9CC-3D74A35829D1}" destId="{A3CD9E07-1BE8-4D59-A1A9-AD67B9C9BAE7}" srcOrd="2" destOrd="0" presId="urn:microsoft.com/office/officeart/2005/8/layout/default"/>
    <dgm:cxn modelId="{F4466B72-AA31-483F-8ACE-8ABD2B4233E1}" type="presParOf" srcId="{B7D0EFD8-BA6E-4C1C-B9CC-3D74A35829D1}" destId="{007D1A4E-BAEE-4FC0-8267-B53ED52AB303}" srcOrd="3" destOrd="0" presId="urn:microsoft.com/office/officeart/2005/8/layout/default"/>
    <dgm:cxn modelId="{6F32DF89-401C-4E81-9CBC-DC1861A9A34D}" type="presParOf" srcId="{B7D0EFD8-BA6E-4C1C-B9CC-3D74A35829D1}" destId="{F47963DB-E53B-46E6-9E28-02E276FAC64F}" srcOrd="4" destOrd="0" presId="urn:microsoft.com/office/officeart/2005/8/layout/default"/>
    <dgm:cxn modelId="{313D46AC-4CED-4B69-AE17-8ABFEBA92D9C}" type="presParOf" srcId="{B7D0EFD8-BA6E-4C1C-B9CC-3D74A35829D1}" destId="{19704565-2A87-411E-B4F9-7D1AC162451F}" srcOrd="5" destOrd="0" presId="urn:microsoft.com/office/officeart/2005/8/layout/default"/>
    <dgm:cxn modelId="{FE43AFB5-9393-40F7-96AB-0D5FC0CBA679}" type="presParOf" srcId="{B7D0EFD8-BA6E-4C1C-B9CC-3D74A35829D1}" destId="{928C28F9-D97B-4DAA-84C4-4F8FE65E120B}" srcOrd="6" destOrd="0" presId="urn:microsoft.com/office/officeart/2005/8/layout/default"/>
    <dgm:cxn modelId="{A17CF038-00D8-4461-9F3A-31DCD6F7BC83}" type="presParOf" srcId="{B7D0EFD8-BA6E-4C1C-B9CC-3D74A35829D1}" destId="{6CC0CEFF-A046-46CF-B96E-B15827788900}" srcOrd="7" destOrd="0" presId="urn:microsoft.com/office/officeart/2005/8/layout/default"/>
    <dgm:cxn modelId="{0EFC50C2-F710-4A93-94CE-79995567792D}" type="presParOf" srcId="{B7D0EFD8-BA6E-4C1C-B9CC-3D74A35829D1}" destId="{0ECDAA79-175D-4D6A-9A7B-844737CA0E78}" srcOrd="8" destOrd="0" presId="urn:microsoft.com/office/officeart/2005/8/layout/default"/>
    <dgm:cxn modelId="{7C8D6DF2-7F37-44A6-84DE-324B4BD68EFA}" type="presParOf" srcId="{B7D0EFD8-BA6E-4C1C-B9CC-3D74A35829D1}" destId="{40C8A140-9324-4C99-9AA8-09D890DC8DD0}" srcOrd="9" destOrd="0" presId="urn:microsoft.com/office/officeart/2005/8/layout/default"/>
    <dgm:cxn modelId="{F50955E7-6AC6-4B6D-BAF3-E3227C364453}" type="presParOf" srcId="{B7D0EFD8-BA6E-4C1C-B9CC-3D74A35829D1}" destId="{152C4F24-7098-47F8-8059-84768757B83A}" srcOrd="10" destOrd="0" presId="urn:microsoft.com/office/officeart/2005/8/layout/default"/>
    <dgm:cxn modelId="{DA8AA25B-B770-4B7B-8C92-A4AFFF77AAC6}" type="presParOf" srcId="{B7D0EFD8-BA6E-4C1C-B9CC-3D74A35829D1}" destId="{2723A471-CEC9-4E29-B5B9-8EF580653583}" srcOrd="11" destOrd="0" presId="urn:microsoft.com/office/officeart/2005/8/layout/default"/>
    <dgm:cxn modelId="{9D168642-3DE4-44A9-8CE8-321CEA1ECB7B}" type="presParOf" srcId="{B7D0EFD8-BA6E-4C1C-B9CC-3D74A35829D1}" destId="{BAAFE40B-AA96-491F-A834-49C8665E1130}" srcOrd="12" destOrd="0" presId="urn:microsoft.com/office/officeart/2005/8/layout/default"/>
    <dgm:cxn modelId="{B23707D5-A274-493C-9D06-D28ECD7FCE58}" type="presParOf" srcId="{B7D0EFD8-BA6E-4C1C-B9CC-3D74A35829D1}" destId="{69059B12-AC89-4B2B-A1B2-BDFFC612C80A}" srcOrd="13" destOrd="0" presId="urn:microsoft.com/office/officeart/2005/8/layout/default"/>
    <dgm:cxn modelId="{E9339221-4A41-4251-B85B-03C0744C8939}" type="presParOf" srcId="{B7D0EFD8-BA6E-4C1C-B9CC-3D74A35829D1}" destId="{9682EB4E-02D1-444D-9F5A-D2F39CDB2839}" srcOrd="14" destOrd="0" presId="urn:microsoft.com/office/officeart/2005/8/layout/default"/>
    <dgm:cxn modelId="{7527E9ED-B1D1-4009-B3B2-6916E59DA8D7}" type="presParOf" srcId="{B7D0EFD8-BA6E-4C1C-B9CC-3D74A35829D1}" destId="{8B858CA1-29F6-4279-915F-2150E1FDAFED}" srcOrd="15" destOrd="0" presId="urn:microsoft.com/office/officeart/2005/8/layout/default"/>
    <dgm:cxn modelId="{6043F94C-2BE4-415A-93ED-C9C2A5DA1834}" type="presParOf" srcId="{B7D0EFD8-BA6E-4C1C-B9CC-3D74A35829D1}" destId="{327E2911-A059-41AC-BF43-F3F7C184FECF}" srcOrd="16" destOrd="0" presId="urn:microsoft.com/office/officeart/2005/8/layout/default"/>
    <dgm:cxn modelId="{6914DFBB-2416-4D28-B7C6-347B4A83BC98}" type="presParOf" srcId="{B7D0EFD8-BA6E-4C1C-B9CC-3D74A35829D1}" destId="{008D7660-5953-450F-9E63-1D211429A327}" srcOrd="17" destOrd="0" presId="urn:microsoft.com/office/officeart/2005/8/layout/default"/>
    <dgm:cxn modelId="{29C63369-8E7E-4A98-B2B0-3384371096C1}" type="presParOf" srcId="{B7D0EFD8-BA6E-4C1C-B9CC-3D74A35829D1}" destId="{EA8B6B51-09C5-497B-83DB-D3B9291A2FD8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2B11BB-8BB5-4643-850F-5FEBDA72586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19999B-2CA1-4C86-A604-717E4DF24DF3}">
      <dgm:prSet phldrT="[Text]" custT="1"/>
      <dgm:spPr>
        <a:solidFill>
          <a:srgbClr val="0C1752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>
              <a:latin typeface="Montserrat" panose="00000500000000000000" pitchFamily="2" charset="0"/>
            </a:rPr>
            <a:t>The user writes a prompt or a query that is passed to an orchestrator.</a:t>
          </a:r>
        </a:p>
      </dgm:t>
    </dgm:pt>
    <dgm:pt modelId="{19BB50DC-7334-4812-A65F-E12F61CB6A7F}" type="parTrans" cxnId="{F3FF0265-7E70-4F79-BAC8-6EE9DE0778FF}">
      <dgm:prSet/>
      <dgm:spPr/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F2A616FD-905C-4D27-AE17-F84651A6BC40}" type="sibTrans" cxnId="{F3FF0265-7E70-4F79-BAC8-6EE9DE0778FF}">
      <dgm:prSet custT="1"/>
      <dgm:spPr>
        <a:solidFill>
          <a:srgbClr val="D56E48"/>
        </a:solidFill>
      </dgm:spPr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4D88F18C-5EED-406E-9873-A5BDA252E0DF}">
      <dgm:prSet custT="1"/>
      <dgm:spPr>
        <a:solidFill>
          <a:srgbClr val="0C1752"/>
        </a:solidFill>
      </dgm:spPr>
      <dgm:t>
        <a:bodyPr/>
        <a:lstStyle/>
        <a:p>
          <a:r>
            <a:rPr lang="en-US" sz="1600">
              <a:latin typeface="Montserrat" panose="00000500000000000000" pitchFamily="2" charset="0"/>
            </a:rPr>
            <a:t>The orchestrator sends a search query to the retriever.</a:t>
          </a:r>
          <a:endParaRPr lang="en-US" sz="1600" dirty="0">
            <a:latin typeface="Montserrat" panose="00000500000000000000" pitchFamily="2" charset="0"/>
          </a:endParaRPr>
        </a:p>
      </dgm:t>
    </dgm:pt>
    <dgm:pt modelId="{1225551F-E04B-42CD-A668-E696A3514174}" type="parTrans" cxnId="{819DDA8B-DCD9-4F45-889D-0FDEB5937F8B}">
      <dgm:prSet/>
      <dgm:spPr/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0B7D1606-DC17-4494-ADD4-3994F4E7C33B}" type="sibTrans" cxnId="{819DDA8B-DCD9-4F45-889D-0FDEB5937F8B}">
      <dgm:prSet custT="1"/>
      <dgm:spPr>
        <a:solidFill>
          <a:srgbClr val="D56E48"/>
        </a:solidFill>
      </dgm:spPr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3D24E9AB-D9B9-49F7-A7B8-8325C1F3E6D9}">
      <dgm:prSet custT="1"/>
      <dgm:spPr>
        <a:solidFill>
          <a:srgbClr val="0C1752"/>
        </a:solidFill>
      </dgm:spPr>
      <dgm:t>
        <a:bodyPr/>
        <a:lstStyle/>
        <a:p>
          <a:r>
            <a:rPr lang="en-US" sz="1600">
              <a:latin typeface="Montserrat" panose="00000500000000000000" pitchFamily="2" charset="0"/>
            </a:rPr>
            <a:t>Retriever fetches the relevant information from the knowledge sources and sends back.</a:t>
          </a:r>
          <a:endParaRPr lang="en-US" sz="1600" dirty="0">
            <a:latin typeface="Montserrat" panose="00000500000000000000" pitchFamily="2" charset="0"/>
          </a:endParaRPr>
        </a:p>
      </dgm:t>
    </dgm:pt>
    <dgm:pt modelId="{C95A465F-F7C5-4A60-8185-2AB3D45CF2B6}" type="parTrans" cxnId="{E86772D5-8F44-4E70-97ED-094CC5741FC2}">
      <dgm:prSet/>
      <dgm:spPr/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96CF1563-6A09-4221-A1BB-99439434A2D0}" type="sibTrans" cxnId="{E86772D5-8F44-4E70-97ED-094CC5741FC2}">
      <dgm:prSet custT="1"/>
      <dgm:spPr>
        <a:solidFill>
          <a:srgbClr val="D56E48"/>
        </a:solidFill>
      </dgm:spPr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3B0A7986-426D-4A1B-AE7A-3097F612AFE8}">
      <dgm:prSet custT="1"/>
      <dgm:spPr>
        <a:solidFill>
          <a:srgbClr val="0C1752"/>
        </a:solidFill>
      </dgm:spPr>
      <dgm:t>
        <a:bodyPr/>
        <a:lstStyle/>
        <a:p>
          <a:r>
            <a:rPr lang="en-US" sz="1600">
              <a:latin typeface="Montserrat" panose="00000500000000000000" pitchFamily="2" charset="0"/>
            </a:rPr>
            <a:t>The orchestrator augments the prompt with the context and sends it to the LLM.</a:t>
          </a:r>
          <a:endParaRPr lang="en-US" sz="1600" dirty="0">
            <a:latin typeface="Montserrat" panose="00000500000000000000" pitchFamily="2" charset="0"/>
          </a:endParaRPr>
        </a:p>
      </dgm:t>
    </dgm:pt>
    <dgm:pt modelId="{C092AD46-FF6C-4DB5-9224-A793BDE84B30}" type="parTrans" cxnId="{FFAED4C9-9BAD-438C-A57C-2BC50B26E014}">
      <dgm:prSet/>
      <dgm:spPr/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BC89F1F4-599A-4918-B467-0CBC5774D99E}" type="sibTrans" cxnId="{FFAED4C9-9BAD-438C-A57C-2BC50B26E014}">
      <dgm:prSet custT="1"/>
      <dgm:spPr>
        <a:solidFill>
          <a:srgbClr val="D56E48"/>
        </a:solidFill>
      </dgm:spPr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C7981465-E603-47F1-BA6B-28EE09D1FA3D}">
      <dgm:prSet custT="1"/>
      <dgm:spPr>
        <a:solidFill>
          <a:srgbClr val="0C1752"/>
        </a:solidFill>
      </dgm:spPr>
      <dgm:t>
        <a:bodyPr/>
        <a:lstStyle/>
        <a:p>
          <a:r>
            <a:rPr lang="en-US" sz="1600">
              <a:latin typeface="Montserrat" panose="00000500000000000000" pitchFamily="2" charset="0"/>
            </a:rPr>
            <a:t>LLM responds with the generated text which is displayed to the user via the orchestrator.</a:t>
          </a:r>
          <a:endParaRPr lang="en-US" sz="1600" dirty="0">
            <a:latin typeface="Montserrat" panose="00000500000000000000" pitchFamily="2" charset="0"/>
          </a:endParaRPr>
        </a:p>
      </dgm:t>
    </dgm:pt>
    <dgm:pt modelId="{19F6B658-9371-4C03-A5EF-D298CACF0E02}" type="parTrans" cxnId="{98BF72D1-248A-4592-98AA-3C0B645F7819}">
      <dgm:prSet/>
      <dgm:spPr/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20B40EA9-B2D6-43FD-9F75-5089CEB934AE}" type="sibTrans" cxnId="{98BF72D1-248A-4592-98AA-3C0B645F7819}">
      <dgm:prSet/>
      <dgm:spPr/>
      <dgm:t>
        <a:bodyPr/>
        <a:lstStyle/>
        <a:p>
          <a:endParaRPr lang="en-US" sz="1600">
            <a:latin typeface="Montserrat" panose="00000500000000000000" pitchFamily="2" charset="0"/>
          </a:endParaRPr>
        </a:p>
      </dgm:t>
    </dgm:pt>
    <dgm:pt modelId="{E787DB73-526A-4A84-B578-F1F38741025D}" type="pres">
      <dgm:prSet presAssocID="{E42B11BB-8BB5-4643-850F-5FEBDA725861}" presName="Name0" presStyleCnt="0">
        <dgm:presLayoutVars>
          <dgm:dir/>
          <dgm:resizeHandles val="exact"/>
        </dgm:presLayoutVars>
      </dgm:prSet>
      <dgm:spPr/>
    </dgm:pt>
    <dgm:pt modelId="{FB3E5DA5-9585-4FF0-9145-A50FC9BDF13C}" type="pres">
      <dgm:prSet presAssocID="{2D19999B-2CA1-4C86-A604-717E4DF24DF3}" presName="node" presStyleLbl="node1" presStyleIdx="0" presStyleCnt="5">
        <dgm:presLayoutVars>
          <dgm:bulletEnabled val="1"/>
        </dgm:presLayoutVars>
      </dgm:prSet>
      <dgm:spPr/>
    </dgm:pt>
    <dgm:pt modelId="{51134578-4258-4310-8E42-7A578A46F8C0}" type="pres">
      <dgm:prSet presAssocID="{F2A616FD-905C-4D27-AE17-F84651A6BC40}" presName="sibTrans" presStyleLbl="sibTrans2D1" presStyleIdx="0" presStyleCnt="4"/>
      <dgm:spPr/>
    </dgm:pt>
    <dgm:pt modelId="{E28048DC-19AE-4CFC-8FBF-BBD5456E5A36}" type="pres">
      <dgm:prSet presAssocID="{F2A616FD-905C-4D27-AE17-F84651A6BC40}" presName="connectorText" presStyleLbl="sibTrans2D1" presStyleIdx="0" presStyleCnt="4"/>
      <dgm:spPr/>
    </dgm:pt>
    <dgm:pt modelId="{847E697D-2C19-4764-9F48-FDA290B66F58}" type="pres">
      <dgm:prSet presAssocID="{4D88F18C-5EED-406E-9873-A5BDA252E0DF}" presName="node" presStyleLbl="node1" presStyleIdx="1" presStyleCnt="5">
        <dgm:presLayoutVars>
          <dgm:bulletEnabled val="1"/>
        </dgm:presLayoutVars>
      </dgm:prSet>
      <dgm:spPr/>
    </dgm:pt>
    <dgm:pt modelId="{CF33DA7F-74CF-49D6-B1FF-1F0A03162861}" type="pres">
      <dgm:prSet presAssocID="{0B7D1606-DC17-4494-ADD4-3994F4E7C33B}" presName="sibTrans" presStyleLbl="sibTrans2D1" presStyleIdx="1" presStyleCnt="4"/>
      <dgm:spPr/>
    </dgm:pt>
    <dgm:pt modelId="{E66DCDAD-B62F-447A-B670-9AA7F892FF7D}" type="pres">
      <dgm:prSet presAssocID="{0B7D1606-DC17-4494-ADD4-3994F4E7C33B}" presName="connectorText" presStyleLbl="sibTrans2D1" presStyleIdx="1" presStyleCnt="4"/>
      <dgm:spPr/>
    </dgm:pt>
    <dgm:pt modelId="{B106665E-27E5-4E9C-9D87-44DA6F8D693A}" type="pres">
      <dgm:prSet presAssocID="{3D24E9AB-D9B9-49F7-A7B8-8325C1F3E6D9}" presName="node" presStyleLbl="node1" presStyleIdx="2" presStyleCnt="5">
        <dgm:presLayoutVars>
          <dgm:bulletEnabled val="1"/>
        </dgm:presLayoutVars>
      </dgm:prSet>
      <dgm:spPr/>
    </dgm:pt>
    <dgm:pt modelId="{D3DE5CD3-7C5C-424D-B2B0-FF9055ED2292}" type="pres">
      <dgm:prSet presAssocID="{96CF1563-6A09-4221-A1BB-99439434A2D0}" presName="sibTrans" presStyleLbl="sibTrans2D1" presStyleIdx="2" presStyleCnt="4"/>
      <dgm:spPr/>
    </dgm:pt>
    <dgm:pt modelId="{12502C77-A019-4234-B506-524C5DA6FCF9}" type="pres">
      <dgm:prSet presAssocID="{96CF1563-6A09-4221-A1BB-99439434A2D0}" presName="connectorText" presStyleLbl="sibTrans2D1" presStyleIdx="2" presStyleCnt="4"/>
      <dgm:spPr/>
    </dgm:pt>
    <dgm:pt modelId="{40195FCE-B125-4A20-ACFF-07515B0A9ECB}" type="pres">
      <dgm:prSet presAssocID="{3B0A7986-426D-4A1B-AE7A-3097F612AFE8}" presName="node" presStyleLbl="node1" presStyleIdx="3" presStyleCnt="5">
        <dgm:presLayoutVars>
          <dgm:bulletEnabled val="1"/>
        </dgm:presLayoutVars>
      </dgm:prSet>
      <dgm:spPr/>
    </dgm:pt>
    <dgm:pt modelId="{550D6508-C2B2-4CAA-B088-E71E2236EEFF}" type="pres">
      <dgm:prSet presAssocID="{BC89F1F4-599A-4918-B467-0CBC5774D99E}" presName="sibTrans" presStyleLbl="sibTrans2D1" presStyleIdx="3" presStyleCnt="4"/>
      <dgm:spPr/>
    </dgm:pt>
    <dgm:pt modelId="{BDA103CF-97CC-4107-96B5-53346C584874}" type="pres">
      <dgm:prSet presAssocID="{BC89F1F4-599A-4918-B467-0CBC5774D99E}" presName="connectorText" presStyleLbl="sibTrans2D1" presStyleIdx="3" presStyleCnt="4"/>
      <dgm:spPr/>
    </dgm:pt>
    <dgm:pt modelId="{B6021245-121A-4894-AD46-057CCF3AF33A}" type="pres">
      <dgm:prSet presAssocID="{C7981465-E603-47F1-BA6B-28EE09D1FA3D}" presName="node" presStyleLbl="node1" presStyleIdx="4" presStyleCnt="5">
        <dgm:presLayoutVars>
          <dgm:bulletEnabled val="1"/>
        </dgm:presLayoutVars>
      </dgm:prSet>
      <dgm:spPr/>
    </dgm:pt>
  </dgm:ptLst>
  <dgm:cxnLst>
    <dgm:cxn modelId="{319DC115-D414-4CD5-8373-75C6017534FF}" type="presOf" srcId="{0B7D1606-DC17-4494-ADD4-3994F4E7C33B}" destId="{CF33DA7F-74CF-49D6-B1FF-1F0A03162861}" srcOrd="0" destOrd="0" presId="urn:microsoft.com/office/officeart/2005/8/layout/process1"/>
    <dgm:cxn modelId="{ED21BF22-E3AF-4252-BCC6-EC7F47B90B67}" type="presOf" srcId="{96CF1563-6A09-4221-A1BB-99439434A2D0}" destId="{12502C77-A019-4234-B506-524C5DA6FCF9}" srcOrd="1" destOrd="0" presId="urn:microsoft.com/office/officeart/2005/8/layout/process1"/>
    <dgm:cxn modelId="{4ED88C43-8B4D-4841-B063-23C345E84C83}" type="presOf" srcId="{F2A616FD-905C-4D27-AE17-F84651A6BC40}" destId="{51134578-4258-4310-8E42-7A578A46F8C0}" srcOrd="0" destOrd="0" presId="urn:microsoft.com/office/officeart/2005/8/layout/process1"/>
    <dgm:cxn modelId="{F3FF0265-7E70-4F79-BAC8-6EE9DE0778FF}" srcId="{E42B11BB-8BB5-4643-850F-5FEBDA725861}" destId="{2D19999B-2CA1-4C86-A604-717E4DF24DF3}" srcOrd="0" destOrd="0" parTransId="{19BB50DC-7334-4812-A65F-E12F61CB6A7F}" sibTransId="{F2A616FD-905C-4D27-AE17-F84651A6BC40}"/>
    <dgm:cxn modelId="{58B9D34C-D7FD-4D87-AF5B-CD9D2AB2FA07}" type="presOf" srcId="{2D19999B-2CA1-4C86-A604-717E4DF24DF3}" destId="{FB3E5DA5-9585-4FF0-9145-A50FC9BDF13C}" srcOrd="0" destOrd="0" presId="urn:microsoft.com/office/officeart/2005/8/layout/process1"/>
    <dgm:cxn modelId="{36358D6F-5DEE-4BDB-9364-D63DFEC345E8}" type="presOf" srcId="{F2A616FD-905C-4D27-AE17-F84651A6BC40}" destId="{E28048DC-19AE-4CFC-8FBF-BBD5456E5A36}" srcOrd="1" destOrd="0" presId="urn:microsoft.com/office/officeart/2005/8/layout/process1"/>
    <dgm:cxn modelId="{62668758-6B62-4BB8-9702-39593611F58E}" type="presOf" srcId="{C7981465-E603-47F1-BA6B-28EE09D1FA3D}" destId="{B6021245-121A-4894-AD46-057CCF3AF33A}" srcOrd="0" destOrd="0" presId="urn:microsoft.com/office/officeart/2005/8/layout/process1"/>
    <dgm:cxn modelId="{819DDA8B-DCD9-4F45-889D-0FDEB5937F8B}" srcId="{E42B11BB-8BB5-4643-850F-5FEBDA725861}" destId="{4D88F18C-5EED-406E-9873-A5BDA252E0DF}" srcOrd="1" destOrd="0" parTransId="{1225551F-E04B-42CD-A668-E696A3514174}" sibTransId="{0B7D1606-DC17-4494-ADD4-3994F4E7C33B}"/>
    <dgm:cxn modelId="{539EF592-CC11-4E09-8825-1D6F5F5755DD}" type="presOf" srcId="{3B0A7986-426D-4A1B-AE7A-3097F612AFE8}" destId="{40195FCE-B125-4A20-ACFF-07515B0A9ECB}" srcOrd="0" destOrd="0" presId="urn:microsoft.com/office/officeart/2005/8/layout/process1"/>
    <dgm:cxn modelId="{BB3E629C-0497-4653-B122-43E136D4646C}" type="presOf" srcId="{96CF1563-6A09-4221-A1BB-99439434A2D0}" destId="{D3DE5CD3-7C5C-424D-B2B0-FF9055ED2292}" srcOrd="0" destOrd="0" presId="urn:microsoft.com/office/officeart/2005/8/layout/process1"/>
    <dgm:cxn modelId="{886B13A7-818E-44B2-AE08-CC7279303ABB}" type="presOf" srcId="{E42B11BB-8BB5-4643-850F-5FEBDA725861}" destId="{E787DB73-526A-4A84-B578-F1F38741025D}" srcOrd="0" destOrd="0" presId="urn:microsoft.com/office/officeart/2005/8/layout/process1"/>
    <dgm:cxn modelId="{FFAED4C9-9BAD-438C-A57C-2BC50B26E014}" srcId="{E42B11BB-8BB5-4643-850F-5FEBDA725861}" destId="{3B0A7986-426D-4A1B-AE7A-3097F612AFE8}" srcOrd="3" destOrd="0" parTransId="{C092AD46-FF6C-4DB5-9224-A793BDE84B30}" sibTransId="{BC89F1F4-599A-4918-B467-0CBC5774D99E}"/>
    <dgm:cxn modelId="{98BF72D1-248A-4592-98AA-3C0B645F7819}" srcId="{E42B11BB-8BB5-4643-850F-5FEBDA725861}" destId="{C7981465-E603-47F1-BA6B-28EE09D1FA3D}" srcOrd="4" destOrd="0" parTransId="{19F6B658-9371-4C03-A5EF-D298CACF0E02}" sibTransId="{20B40EA9-B2D6-43FD-9F75-5089CEB934AE}"/>
    <dgm:cxn modelId="{7E6983D4-D3A0-41FE-810A-42696522133C}" type="presOf" srcId="{3D24E9AB-D9B9-49F7-A7B8-8325C1F3E6D9}" destId="{B106665E-27E5-4E9C-9D87-44DA6F8D693A}" srcOrd="0" destOrd="0" presId="urn:microsoft.com/office/officeart/2005/8/layout/process1"/>
    <dgm:cxn modelId="{E86772D5-8F44-4E70-97ED-094CC5741FC2}" srcId="{E42B11BB-8BB5-4643-850F-5FEBDA725861}" destId="{3D24E9AB-D9B9-49F7-A7B8-8325C1F3E6D9}" srcOrd="2" destOrd="0" parTransId="{C95A465F-F7C5-4A60-8185-2AB3D45CF2B6}" sibTransId="{96CF1563-6A09-4221-A1BB-99439434A2D0}"/>
    <dgm:cxn modelId="{0730DAD7-EC9E-49B8-B15B-839273CD1F89}" type="presOf" srcId="{BC89F1F4-599A-4918-B467-0CBC5774D99E}" destId="{BDA103CF-97CC-4107-96B5-53346C584874}" srcOrd="1" destOrd="0" presId="urn:microsoft.com/office/officeart/2005/8/layout/process1"/>
    <dgm:cxn modelId="{572F4BEF-5159-4B39-8639-E2760132F1E3}" type="presOf" srcId="{4D88F18C-5EED-406E-9873-A5BDA252E0DF}" destId="{847E697D-2C19-4764-9F48-FDA290B66F58}" srcOrd="0" destOrd="0" presId="urn:microsoft.com/office/officeart/2005/8/layout/process1"/>
    <dgm:cxn modelId="{C45AEFF4-8348-4962-8928-F7E0FCABC626}" type="presOf" srcId="{BC89F1F4-599A-4918-B467-0CBC5774D99E}" destId="{550D6508-C2B2-4CAA-B088-E71E2236EEFF}" srcOrd="0" destOrd="0" presId="urn:microsoft.com/office/officeart/2005/8/layout/process1"/>
    <dgm:cxn modelId="{3F0F0FFE-DF6F-4CAD-8C7C-D6ED27143245}" type="presOf" srcId="{0B7D1606-DC17-4494-ADD4-3994F4E7C33B}" destId="{E66DCDAD-B62F-447A-B670-9AA7F892FF7D}" srcOrd="1" destOrd="0" presId="urn:microsoft.com/office/officeart/2005/8/layout/process1"/>
    <dgm:cxn modelId="{8CE8FFA4-02C4-4FCA-BDBB-C33B1227DBCA}" type="presParOf" srcId="{E787DB73-526A-4A84-B578-F1F38741025D}" destId="{FB3E5DA5-9585-4FF0-9145-A50FC9BDF13C}" srcOrd="0" destOrd="0" presId="urn:microsoft.com/office/officeart/2005/8/layout/process1"/>
    <dgm:cxn modelId="{FD37EA6A-F51F-4484-A0AD-6ACD32DAAD74}" type="presParOf" srcId="{E787DB73-526A-4A84-B578-F1F38741025D}" destId="{51134578-4258-4310-8E42-7A578A46F8C0}" srcOrd="1" destOrd="0" presId="urn:microsoft.com/office/officeart/2005/8/layout/process1"/>
    <dgm:cxn modelId="{37927FBC-3B88-4FDA-843C-1800EBF718D1}" type="presParOf" srcId="{51134578-4258-4310-8E42-7A578A46F8C0}" destId="{E28048DC-19AE-4CFC-8FBF-BBD5456E5A36}" srcOrd="0" destOrd="0" presId="urn:microsoft.com/office/officeart/2005/8/layout/process1"/>
    <dgm:cxn modelId="{3CEA1280-12E6-4D79-A914-3E0DE29C12DE}" type="presParOf" srcId="{E787DB73-526A-4A84-B578-F1F38741025D}" destId="{847E697D-2C19-4764-9F48-FDA290B66F58}" srcOrd="2" destOrd="0" presId="urn:microsoft.com/office/officeart/2005/8/layout/process1"/>
    <dgm:cxn modelId="{5FC4B34A-970E-4718-B2F3-68D10033DD47}" type="presParOf" srcId="{E787DB73-526A-4A84-B578-F1F38741025D}" destId="{CF33DA7F-74CF-49D6-B1FF-1F0A03162861}" srcOrd="3" destOrd="0" presId="urn:microsoft.com/office/officeart/2005/8/layout/process1"/>
    <dgm:cxn modelId="{80F01A80-3834-4121-9525-5468080EC75E}" type="presParOf" srcId="{CF33DA7F-74CF-49D6-B1FF-1F0A03162861}" destId="{E66DCDAD-B62F-447A-B670-9AA7F892FF7D}" srcOrd="0" destOrd="0" presId="urn:microsoft.com/office/officeart/2005/8/layout/process1"/>
    <dgm:cxn modelId="{C4A3B4F3-859A-4D8A-B3C3-9A4885088A3D}" type="presParOf" srcId="{E787DB73-526A-4A84-B578-F1F38741025D}" destId="{B106665E-27E5-4E9C-9D87-44DA6F8D693A}" srcOrd="4" destOrd="0" presId="urn:microsoft.com/office/officeart/2005/8/layout/process1"/>
    <dgm:cxn modelId="{442850C0-97C4-44B3-B59D-D5CC181D571B}" type="presParOf" srcId="{E787DB73-526A-4A84-B578-F1F38741025D}" destId="{D3DE5CD3-7C5C-424D-B2B0-FF9055ED2292}" srcOrd="5" destOrd="0" presId="urn:microsoft.com/office/officeart/2005/8/layout/process1"/>
    <dgm:cxn modelId="{9611FD70-9B0F-4FEB-B80D-31B2DE1D4B26}" type="presParOf" srcId="{D3DE5CD3-7C5C-424D-B2B0-FF9055ED2292}" destId="{12502C77-A019-4234-B506-524C5DA6FCF9}" srcOrd="0" destOrd="0" presId="urn:microsoft.com/office/officeart/2005/8/layout/process1"/>
    <dgm:cxn modelId="{229121FE-AD33-4B91-B643-613A2BDAC040}" type="presParOf" srcId="{E787DB73-526A-4A84-B578-F1F38741025D}" destId="{40195FCE-B125-4A20-ACFF-07515B0A9ECB}" srcOrd="6" destOrd="0" presId="urn:microsoft.com/office/officeart/2005/8/layout/process1"/>
    <dgm:cxn modelId="{F1B56C2E-2A28-417D-B541-35FBB0344218}" type="presParOf" srcId="{E787DB73-526A-4A84-B578-F1F38741025D}" destId="{550D6508-C2B2-4CAA-B088-E71E2236EEFF}" srcOrd="7" destOrd="0" presId="urn:microsoft.com/office/officeart/2005/8/layout/process1"/>
    <dgm:cxn modelId="{3CB7EC80-6016-4661-9381-9F4F6386EB09}" type="presParOf" srcId="{550D6508-C2B2-4CAA-B088-E71E2236EEFF}" destId="{BDA103CF-97CC-4107-96B5-53346C584874}" srcOrd="0" destOrd="0" presId="urn:microsoft.com/office/officeart/2005/8/layout/process1"/>
    <dgm:cxn modelId="{9AFFFDA3-606D-40BF-86DF-5BE06A48C24B}" type="presParOf" srcId="{E787DB73-526A-4A84-B578-F1F38741025D}" destId="{B6021245-121A-4894-AD46-057CCF3AF33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A4C9C8-DB18-411B-B978-4FC19B3D2D83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49FA1E4-EB5C-4EAE-89C7-B590B9159247}">
      <dgm:prSet phldrT="[Text]" custT="1"/>
      <dgm:spPr/>
      <dgm:t>
        <a:bodyPr/>
        <a:lstStyle/>
        <a:p>
          <a:r>
            <a:rPr lang="en-US" sz="1800" b="1" dirty="0">
              <a:latin typeface="Montserrat" panose="00000500000000000000" pitchFamily="2" charset="0"/>
            </a:rPr>
            <a:t>Accurate Responses: </a:t>
          </a:r>
          <a:r>
            <a:rPr lang="en-US" sz="1800" dirty="0">
              <a:latin typeface="Montserrat" panose="00000500000000000000" pitchFamily="2" charset="0"/>
            </a:rPr>
            <a:t>Combines retrieval with generative AI to ground outputs in factual data, minimizing errors.</a:t>
          </a:r>
        </a:p>
      </dgm:t>
    </dgm:pt>
    <dgm:pt modelId="{C7396217-CB62-402F-9334-37DF65E5D49E}" type="parTrans" cxnId="{C36BDF97-6CCE-495C-87C1-D822D15F702B}">
      <dgm:prSet/>
      <dgm:spPr/>
      <dgm:t>
        <a:bodyPr/>
        <a:lstStyle/>
        <a:p>
          <a:endParaRPr lang="en-US" sz="1800"/>
        </a:p>
      </dgm:t>
    </dgm:pt>
    <dgm:pt modelId="{2BAF1333-64CA-4074-BA01-DF71223E449A}" type="sibTrans" cxnId="{C36BDF97-6CCE-495C-87C1-D822D15F702B}">
      <dgm:prSet/>
      <dgm:spPr/>
      <dgm:t>
        <a:bodyPr/>
        <a:lstStyle/>
        <a:p>
          <a:endParaRPr lang="en-US" sz="1800"/>
        </a:p>
      </dgm:t>
    </dgm:pt>
    <dgm:pt modelId="{C0EA9377-CD25-40FD-99D1-11905717FFA8}">
      <dgm:prSet custT="1"/>
      <dgm:spPr>
        <a:solidFill>
          <a:srgbClr val="0C1752"/>
        </a:solidFill>
      </dgm:spPr>
      <dgm:t>
        <a:bodyPr/>
        <a:lstStyle/>
        <a:p>
          <a:r>
            <a:rPr lang="en-US" sz="1800" b="1" dirty="0">
              <a:latin typeface="Montserrat" panose="00000500000000000000" pitchFamily="2" charset="0"/>
            </a:rPr>
            <a:t>Up-to-Date Information: </a:t>
          </a:r>
          <a:r>
            <a:rPr lang="en-US" sz="1800" dirty="0">
              <a:latin typeface="Montserrat" panose="00000500000000000000" pitchFamily="2" charset="0"/>
            </a:rPr>
            <a:t>Dynamically accesses the latest content, ensuring relevance without retraining.</a:t>
          </a:r>
        </a:p>
      </dgm:t>
    </dgm:pt>
    <dgm:pt modelId="{0A16DB7D-8B51-4788-BB9C-A322A4EECCC7}" type="parTrans" cxnId="{33504359-5D89-4DE2-99C9-ED36954E7999}">
      <dgm:prSet/>
      <dgm:spPr/>
      <dgm:t>
        <a:bodyPr/>
        <a:lstStyle/>
        <a:p>
          <a:endParaRPr lang="en-US" sz="1800"/>
        </a:p>
      </dgm:t>
    </dgm:pt>
    <dgm:pt modelId="{8223C774-0701-4015-84AD-0EDAAC4AD908}" type="sibTrans" cxnId="{33504359-5D89-4DE2-99C9-ED36954E7999}">
      <dgm:prSet/>
      <dgm:spPr/>
      <dgm:t>
        <a:bodyPr/>
        <a:lstStyle/>
        <a:p>
          <a:endParaRPr lang="en-US" sz="1800"/>
        </a:p>
      </dgm:t>
    </dgm:pt>
    <dgm:pt modelId="{1188B8F4-03C7-4AD8-B182-B71042D949AE}">
      <dgm:prSet custT="1"/>
      <dgm:spPr>
        <a:solidFill>
          <a:srgbClr val="D56E48"/>
        </a:solidFill>
      </dgm:spPr>
      <dgm:t>
        <a:bodyPr/>
        <a:lstStyle/>
        <a:p>
          <a:r>
            <a:rPr lang="en-US" sz="1800" b="1" dirty="0">
              <a:latin typeface="Montserrat" panose="00000500000000000000" pitchFamily="2" charset="0"/>
            </a:rPr>
            <a:t>Cost-Efficient: </a:t>
          </a:r>
        </a:p>
        <a:p>
          <a:r>
            <a:rPr lang="en-US" sz="1800" dirty="0">
              <a:latin typeface="Montserrat" panose="00000500000000000000" pitchFamily="2" charset="0"/>
            </a:rPr>
            <a:t>Reduces computational burden by relying on retrieval for context, cutting costs.</a:t>
          </a:r>
        </a:p>
      </dgm:t>
    </dgm:pt>
    <dgm:pt modelId="{BB6C551F-10B3-4D6F-A4FC-BEE12AD53AE9}" type="parTrans" cxnId="{433DD9B6-9272-47A2-986E-1726632876D5}">
      <dgm:prSet/>
      <dgm:spPr/>
      <dgm:t>
        <a:bodyPr/>
        <a:lstStyle/>
        <a:p>
          <a:endParaRPr lang="en-US" sz="1800"/>
        </a:p>
      </dgm:t>
    </dgm:pt>
    <dgm:pt modelId="{542523D3-60EF-41D2-8CEA-A1B6328F0822}" type="sibTrans" cxnId="{433DD9B6-9272-47A2-986E-1726632876D5}">
      <dgm:prSet/>
      <dgm:spPr/>
      <dgm:t>
        <a:bodyPr/>
        <a:lstStyle/>
        <a:p>
          <a:endParaRPr lang="en-US" sz="1800"/>
        </a:p>
      </dgm:t>
    </dgm:pt>
    <dgm:pt modelId="{005F0CA0-E193-43C1-801E-814012CA72AC}">
      <dgm:prSet custT="1"/>
      <dgm:spPr>
        <a:solidFill>
          <a:srgbClr val="11CCDD"/>
        </a:solidFill>
      </dgm:spPr>
      <dgm:t>
        <a:bodyPr/>
        <a:lstStyle/>
        <a:p>
          <a:r>
            <a:rPr lang="en-US" sz="1800" b="1" dirty="0">
              <a:latin typeface="Montserrat" panose="00000500000000000000" pitchFamily="2" charset="0"/>
            </a:rPr>
            <a:t>Customizable:</a:t>
          </a:r>
          <a:r>
            <a:rPr lang="en-US" sz="1800" dirty="0">
              <a:latin typeface="Montserrat" panose="00000500000000000000" pitchFamily="2" charset="0"/>
            </a:rPr>
            <a:t> </a:t>
          </a:r>
        </a:p>
        <a:p>
          <a:r>
            <a:rPr lang="en-US" sz="1800" dirty="0">
              <a:latin typeface="Montserrat" panose="00000500000000000000" pitchFamily="2" charset="0"/>
            </a:rPr>
            <a:t>Easily tailored to specific industries and domains with custom datasets.</a:t>
          </a:r>
        </a:p>
      </dgm:t>
    </dgm:pt>
    <dgm:pt modelId="{AF520131-D6BC-4DC8-BCA9-55EBD8435B40}" type="parTrans" cxnId="{907570BB-2038-4DE1-ACEF-D9B0492F5D5D}">
      <dgm:prSet/>
      <dgm:spPr/>
      <dgm:t>
        <a:bodyPr/>
        <a:lstStyle/>
        <a:p>
          <a:endParaRPr lang="en-US" sz="1800"/>
        </a:p>
      </dgm:t>
    </dgm:pt>
    <dgm:pt modelId="{373048BE-B085-4EA4-A940-BC37B318B96E}" type="sibTrans" cxnId="{907570BB-2038-4DE1-ACEF-D9B0492F5D5D}">
      <dgm:prSet/>
      <dgm:spPr/>
      <dgm:t>
        <a:bodyPr/>
        <a:lstStyle/>
        <a:p>
          <a:endParaRPr lang="en-US" sz="1800"/>
        </a:p>
      </dgm:t>
    </dgm:pt>
    <dgm:pt modelId="{647D0D62-5B84-4D16-9FFF-3C0C6E3AC4A2}">
      <dgm:prSet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b="1" dirty="0">
              <a:latin typeface="Montserrat" panose="00000500000000000000" pitchFamily="2" charset="0"/>
            </a:rPr>
            <a:t>Explainable:</a:t>
          </a:r>
          <a:r>
            <a:rPr lang="en-US" sz="1800" dirty="0">
              <a:latin typeface="Montserrat" panose="00000500000000000000" pitchFamily="2" charset="0"/>
            </a:rPr>
            <a:t> </a:t>
          </a:r>
        </a:p>
        <a:p>
          <a:r>
            <a:rPr lang="en-US" sz="1800" dirty="0">
              <a:latin typeface="Montserrat" panose="00000500000000000000" pitchFamily="2" charset="0"/>
            </a:rPr>
            <a:t>Increases trust by surfacing the data sources behind generated responses.</a:t>
          </a:r>
        </a:p>
      </dgm:t>
    </dgm:pt>
    <dgm:pt modelId="{988FB9B3-8978-4526-AEE0-579BCEB706A4}" type="parTrans" cxnId="{F1EB571B-F41F-4CAB-8D1D-C37E0FC72F7D}">
      <dgm:prSet/>
      <dgm:spPr/>
      <dgm:t>
        <a:bodyPr/>
        <a:lstStyle/>
        <a:p>
          <a:endParaRPr lang="en-US" sz="1800"/>
        </a:p>
      </dgm:t>
    </dgm:pt>
    <dgm:pt modelId="{638C5EA7-1E22-48F9-ACFA-4B1FA9B23480}" type="sibTrans" cxnId="{F1EB571B-F41F-4CAB-8D1D-C37E0FC72F7D}">
      <dgm:prSet/>
      <dgm:spPr/>
      <dgm:t>
        <a:bodyPr/>
        <a:lstStyle/>
        <a:p>
          <a:endParaRPr lang="en-US" sz="1800"/>
        </a:p>
      </dgm:t>
    </dgm:pt>
    <dgm:pt modelId="{8EB00C66-3BAF-484F-B72C-6F95F6E29E7A}" type="pres">
      <dgm:prSet presAssocID="{BEA4C9C8-DB18-411B-B978-4FC19B3D2D83}" presName="diagram" presStyleCnt="0">
        <dgm:presLayoutVars>
          <dgm:dir/>
          <dgm:resizeHandles val="exact"/>
        </dgm:presLayoutVars>
      </dgm:prSet>
      <dgm:spPr/>
    </dgm:pt>
    <dgm:pt modelId="{06E125B3-1E96-4CD0-A0D1-D0EA9047D17E}" type="pres">
      <dgm:prSet presAssocID="{E49FA1E4-EB5C-4EAE-89C7-B590B9159247}" presName="node" presStyleLbl="node1" presStyleIdx="0" presStyleCnt="5">
        <dgm:presLayoutVars>
          <dgm:bulletEnabled val="1"/>
        </dgm:presLayoutVars>
      </dgm:prSet>
      <dgm:spPr/>
    </dgm:pt>
    <dgm:pt modelId="{446827C3-7CFD-4062-B783-A3DAAE786928}" type="pres">
      <dgm:prSet presAssocID="{2BAF1333-64CA-4074-BA01-DF71223E449A}" presName="sibTrans" presStyleCnt="0"/>
      <dgm:spPr/>
    </dgm:pt>
    <dgm:pt modelId="{957255D1-1A3B-42EA-976B-09EEE6BDE9FA}" type="pres">
      <dgm:prSet presAssocID="{C0EA9377-CD25-40FD-99D1-11905717FFA8}" presName="node" presStyleLbl="node1" presStyleIdx="1" presStyleCnt="5">
        <dgm:presLayoutVars>
          <dgm:bulletEnabled val="1"/>
        </dgm:presLayoutVars>
      </dgm:prSet>
      <dgm:spPr/>
    </dgm:pt>
    <dgm:pt modelId="{C6BEEC53-14B0-49C2-AE07-D49CA58C3041}" type="pres">
      <dgm:prSet presAssocID="{8223C774-0701-4015-84AD-0EDAAC4AD908}" presName="sibTrans" presStyleCnt="0"/>
      <dgm:spPr/>
    </dgm:pt>
    <dgm:pt modelId="{D3216D7E-F334-4282-833C-F510A5D361B7}" type="pres">
      <dgm:prSet presAssocID="{1188B8F4-03C7-4AD8-B182-B71042D949AE}" presName="node" presStyleLbl="node1" presStyleIdx="2" presStyleCnt="5">
        <dgm:presLayoutVars>
          <dgm:bulletEnabled val="1"/>
        </dgm:presLayoutVars>
      </dgm:prSet>
      <dgm:spPr/>
    </dgm:pt>
    <dgm:pt modelId="{ECC7BF3D-DE20-4F6D-B91C-B2F2CDDB7788}" type="pres">
      <dgm:prSet presAssocID="{542523D3-60EF-41D2-8CEA-A1B6328F0822}" presName="sibTrans" presStyleCnt="0"/>
      <dgm:spPr/>
    </dgm:pt>
    <dgm:pt modelId="{3057B9F9-BBC0-4808-BC1D-CBC005B41E15}" type="pres">
      <dgm:prSet presAssocID="{005F0CA0-E193-43C1-801E-814012CA72AC}" presName="node" presStyleLbl="node1" presStyleIdx="3" presStyleCnt="5">
        <dgm:presLayoutVars>
          <dgm:bulletEnabled val="1"/>
        </dgm:presLayoutVars>
      </dgm:prSet>
      <dgm:spPr/>
    </dgm:pt>
    <dgm:pt modelId="{728255A6-C0CE-4DC6-9009-8F35863AB22A}" type="pres">
      <dgm:prSet presAssocID="{373048BE-B085-4EA4-A940-BC37B318B96E}" presName="sibTrans" presStyleCnt="0"/>
      <dgm:spPr/>
    </dgm:pt>
    <dgm:pt modelId="{848F6C53-01AB-41F5-9241-A341BCD0E1D6}" type="pres">
      <dgm:prSet presAssocID="{647D0D62-5B84-4D16-9FFF-3C0C6E3AC4A2}" presName="node" presStyleLbl="node1" presStyleIdx="4" presStyleCnt="5">
        <dgm:presLayoutVars>
          <dgm:bulletEnabled val="1"/>
        </dgm:presLayoutVars>
      </dgm:prSet>
      <dgm:spPr/>
    </dgm:pt>
  </dgm:ptLst>
  <dgm:cxnLst>
    <dgm:cxn modelId="{1022E618-ED09-4901-A933-0F1361AA530E}" type="presOf" srcId="{1188B8F4-03C7-4AD8-B182-B71042D949AE}" destId="{D3216D7E-F334-4282-833C-F510A5D361B7}" srcOrd="0" destOrd="0" presId="urn:microsoft.com/office/officeart/2005/8/layout/default"/>
    <dgm:cxn modelId="{F1EB571B-F41F-4CAB-8D1D-C37E0FC72F7D}" srcId="{BEA4C9C8-DB18-411B-B978-4FC19B3D2D83}" destId="{647D0D62-5B84-4D16-9FFF-3C0C6E3AC4A2}" srcOrd="4" destOrd="0" parTransId="{988FB9B3-8978-4526-AEE0-579BCEB706A4}" sibTransId="{638C5EA7-1E22-48F9-ACFA-4B1FA9B23480}"/>
    <dgm:cxn modelId="{9416C820-6A4F-4642-91A2-EDE9DCA9C568}" type="presOf" srcId="{647D0D62-5B84-4D16-9FFF-3C0C6E3AC4A2}" destId="{848F6C53-01AB-41F5-9241-A341BCD0E1D6}" srcOrd="0" destOrd="0" presId="urn:microsoft.com/office/officeart/2005/8/layout/default"/>
    <dgm:cxn modelId="{9EE79840-142B-4C46-A152-E2C057631882}" type="presOf" srcId="{005F0CA0-E193-43C1-801E-814012CA72AC}" destId="{3057B9F9-BBC0-4808-BC1D-CBC005B41E15}" srcOrd="0" destOrd="0" presId="urn:microsoft.com/office/officeart/2005/8/layout/default"/>
    <dgm:cxn modelId="{A05A1D58-38C9-49D1-93BF-38B1560E1B47}" type="presOf" srcId="{BEA4C9C8-DB18-411B-B978-4FC19B3D2D83}" destId="{8EB00C66-3BAF-484F-B72C-6F95F6E29E7A}" srcOrd="0" destOrd="0" presId="urn:microsoft.com/office/officeart/2005/8/layout/default"/>
    <dgm:cxn modelId="{33504359-5D89-4DE2-99C9-ED36954E7999}" srcId="{BEA4C9C8-DB18-411B-B978-4FC19B3D2D83}" destId="{C0EA9377-CD25-40FD-99D1-11905717FFA8}" srcOrd="1" destOrd="0" parTransId="{0A16DB7D-8B51-4788-BB9C-A322A4EECCC7}" sibTransId="{8223C774-0701-4015-84AD-0EDAAC4AD908}"/>
    <dgm:cxn modelId="{0817B859-D8E3-4490-9F79-EBCEC74E1155}" type="presOf" srcId="{E49FA1E4-EB5C-4EAE-89C7-B590B9159247}" destId="{06E125B3-1E96-4CD0-A0D1-D0EA9047D17E}" srcOrd="0" destOrd="0" presId="urn:microsoft.com/office/officeart/2005/8/layout/default"/>
    <dgm:cxn modelId="{C36BDF97-6CCE-495C-87C1-D822D15F702B}" srcId="{BEA4C9C8-DB18-411B-B978-4FC19B3D2D83}" destId="{E49FA1E4-EB5C-4EAE-89C7-B590B9159247}" srcOrd="0" destOrd="0" parTransId="{C7396217-CB62-402F-9334-37DF65E5D49E}" sibTransId="{2BAF1333-64CA-4074-BA01-DF71223E449A}"/>
    <dgm:cxn modelId="{829EE5A6-0B8C-4EFC-A6D0-6EA6AF388FF9}" type="presOf" srcId="{C0EA9377-CD25-40FD-99D1-11905717FFA8}" destId="{957255D1-1A3B-42EA-976B-09EEE6BDE9FA}" srcOrd="0" destOrd="0" presId="urn:microsoft.com/office/officeart/2005/8/layout/default"/>
    <dgm:cxn modelId="{433DD9B6-9272-47A2-986E-1726632876D5}" srcId="{BEA4C9C8-DB18-411B-B978-4FC19B3D2D83}" destId="{1188B8F4-03C7-4AD8-B182-B71042D949AE}" srcOrd="2" destOrd="0" parTransId="{BB6C551F-10B3-4D6F-A4FC-BEE12AD53AE9}" sibTransId="{542523D3-60EF-41D2-8CEA-A1B6328F0822}"/>
    <dgm:cxn modelId="{907570BB-2038-4DE1-ACEF-D9B0492F5D5D}" srcId="{BEA4C9C8-DB18-411B-B978-4FC19B3D2D83}" destId="{005F0CA0-E193-43C1-801E-814012CA72AC}" srcOrd="3" destOrd="0" parTransId="{AF520131-D6BC-4DC8-BCA9-55EBD8435B40}" sibTransId="{373048BE-B085-4EA4-A940-BC37B318B96E}"/>
    <dgm:cxn modelId="{726408FA-9620-4C0F-A79E-2027D51BB322}" type="presParOf" srcId="{8EB00C66-3BAF-484F-B72C-6F95F6E29E7A}" destId="{06E125B3-1E96-4CD0-A0D1-D0EA9047D17E}" srcOrd="0" destOrd="0" presId="urn:microsoft.com/office/officeart/2005/8/layout/default"/>
    <dgm:cxn modelId="{CC1781A1-C8D5-49B7-A530-25C15EE6C0F9}" type="presParOf" srcId="{8EB00C66-3BAF-484F-B72C-6F95F6E29E7A}" destId="{446827C3-7CFD-4062-B783-A3DAAE786928}" srcOrd="1" destOrd="0" presId="urn:microsoft.com/office/officeart/2005/8/layout/default"/>
    <dgm:cxn modelId="{7BD5EE8C-4BCD-4923-BCA2-8BCD8D030E37}" type="presParOf" srcId="{8EB00C66-3BAF-484F-B72C-6F95F6E29E7A}" destId="{957255D1-1A3B-42EA-976B-09EEE6BDE9FA}" srcOrd="2" destOrd="0" presId="urn:microsoft.com/office/officeart/2005/8/layout/default"/>
    <dgm:cxn modelId="{D2051A68-2D04-4A90-A973-E148E4D227A5}" type="presParOf" srcId="{8EB00C66-3BAF-484F-B72C-6F95F6E29E7A}" destId="{C6BEEC53-14B0-49C2-AE07-D49CA58C3041}" srcOrd="3" destOrd="0" presId="urn:microsoft.com/office/officeart/2005/8/layout/default"/>
    <dgm:cxn modelId="{AFFEB8C6-C5A1-4E6A-B514-5D105D2F8ED0}" type="presParOf" srcId="{8EB00C66-3BAF-484F-B72C-6F95F6E29E7A}" destId="{D3216D7E-F334-4282-833C-F510A5D361B7}" srcOrd="4" destOrd="0" presId="urn:microsoft.com/office/officeart/2005/8/layout/default"/>
    <dgm:cxn modelId="{12C0E211-CE47-4436-949E-EE844D139DC9}" type="presParOf" srcId="{8EB00C66-3BAF-484F-B72C-6F95F6E29E7A}" destId="{ECC7BF3D-DE20-4F6D-B91C-B2F2CDDB7788}" srcOrd="5" destOrd="0" presId="urn:microsoft.com/office/officeart/2005/8/layout/default"/>
    <dgm:cxn modelId="{97976FBB-0E42-4C23-A58C-C27909A12777}" type="presParOf" srcId="{8EB00C66-3BAF-484F-B72C-6F95F6E29E7A}" destId="{3057B9F9-BBC0-4808-BC1D-CBC005B41E15}" srcOrd="6" destOrd="0" presId="urn:microsoft.com/office/officeart/2005/8/layout/default"/>
    <dgm:cxn modelId="{858DB7C6-1601-46FC-8AE3-533CF387AECA}" type="presParOf" srcId="{8EB00C66-3BAF-484F-B72C-6F95F6E29E7A}" destId="{728255A6-C0CE-4DC6-9009-8F35863AB22A}" srcOrd="7" destOrd="0" presId="urn:microsoft.com/office/officeart/2005/8/layout/default"/>
    <dgm:cxn modelId="{412B6C4C-73C9-49FD-B49E-52E92DC318C4}" type="presParOf" srcId="{8EB00C66-3BAF-484F-B72C-6F95F6E29E7A}" destId="{848F6C53-01AB-41F5-9241-A341BCD0E1D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25C22-D81A-419F-9613-BFBAE512B59B}">
      <dsp:nvSpPr>
        <dsp:cNvPr id="0" name=""/>
        <dsp:cNvSpPr/>
      </dsp:nvSpPr>
      <dsp:spPr>
        <a:xfrm rot="5400000">
          <a:off x="215121" y="3735798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A2E81-8F67-4959-B93D-2CEBB327A0DF}">
      <dsp:nvSpPr>
        <dsp:cNvPr id="0" name=""/>
        <dsp:cNvSpPr/>
      </dsp:nvSpPr>
      <dsp:spPr>
        <a:xfrm>
          <a:off x="92457" y="4049215"/>
          <a:ext cx="981889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Data Wrangling &amp; Analysis: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Automate reconciliation and analysis of financial data.</a:t>
          </a:r>
        </a:p>
      </dsp:txBody>
      <dsp:txXfrm>
        <a:off x="92457" y="4049215"/>
        <a:ext cx="981889" cy="830119"/>
      </dsp:txXfrm>
    </dsp:sp>
    <dsp:sp modelId="{0FEDBFAA-20FD-4EFD-81BA-D333F5C7C6CE}">
      <dsp:nvSpPr>
        <dsp:cNvPr id="0" name=""/>
        <dsp:cNvSpPr/>
      </dsp:nvSpPr>
      <dsp:spPr>
        <a:xfrm>
          <a:off x="878229" y="3658571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6179C-1932-4B81-84FA-F82BDB654634}">
      <dsp:nvSpPr>
        <dsp:cNvPr id="0" name=""/>
        <dsp:cNvSpPr/>
      </dsp:nvSpPr>
      <dsp:spPr>
        <a:xfrm rot="5400000">
          <a:off x="1391894" y="3448918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B3D7A-478E-42B8-8984-9EE4EFE038DC}">
      <dsp:nvSpPr>
        <dsp:cNvPr id="0" name=""/>
        <dsp:cNvSpPr/>
      </dsp:nvSpPr>
      <dsp:spPr>
        <a:xfrm>
          <a:off x="1286664" y="3762336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Data Visualization: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Visualize financial data for strategic decision making</a:t>
          </a:r>
        </a:p>
      </dsp:txBody>
      <dsp:txXfrm>
        <a:off x="1286664" y="3762336"/>
        <a:ext cx="947020" cy="830119"/>
      </dsp:txXfrm>
    </dsp:sp>
    <dsp:sp modelId="{29E1DAC1-EBE1-41D0-8935-5853DD0E91AD}">
      <dsp:nvSpPr>
        <dsp:cNvPr id="0" name=""/>
        <dsp:cNvSpPr/>
      </dsp:nvSpPr>
      <dsp:spPr>
        <a:xfrm>
          <a:off x="2055002" y="3371692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52AE8-69C9-46D9-B315-AC473CEB228C}">
      <dsp:nvSpPr>
        <dsp:cNvPr id="0" name=""/>
        <dsp:cNvSpPr/>
      </dsp:nvSpPr>
      <dsp:spPr>
        <a:xfrm rot="5400000">
          <a:off x="2568667" y="3162039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6E7D1-9518-4D8A-8CAA-5D1F468032C7}">
      <dsp:nvSpPr>
        <dsp:cNvPr id="0" name=""/>
        <dsp:cNvSpPr/>
      </dsp:nvSpPr>
      <dsp:spPr>
        <a:xfrm>
          <a:off x="2463437" y="3475456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Financial Prediction Using ML Regression: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Predict financial metrics such as revenues&amp; expenses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. </a:t>
          </a:r>
        </a:p>
      </dsp:txBody>
      <dsp:txXfrm>
        <a:off x="2463437" y="3475456"/>
        <a:ext cx="947020" cy="830119"/>
      </dsp:txXfrm>
    </dsp:sp>
    <dsp:sp modelId="{F149D7FD-BA2C-4738-92DF-81DB60B4410A}">
      <dsp:nvSpPr>
        <dsp:cNvPr id="0" name=""/>
        <dsp:cNvSpPr/>
      </dsp:nvSpPr>
      <dsp:spPr>
        <a:xfrm>
          <a:off x="3231774" y="3084812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2CAA0-F28C-4072-A443-4EF8735BCB16}">
      <dsp:nvSpPr>
        <dsp:cNvPr id="0" name=""/>
        <dsp:cNvSpPr/>
      </dsp:nvSpPr>
      <dsp:spPr>
        <a:xfrm rot="5400000">
          <a:off x="3745440" y="2875160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06CD4-6C97-4404-B6BA-5E21F048FD51}">
      <dsp:nvSpPr>
        <dsp:cNvPr id="0" name=""/>
        <dsp:cNvSpPr/>
      </dsp:nvSpPr>
      <dsp:spPr>
        <a:xfrm>
          <a:off x="3640210" y="3188577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D56E48"/>
              </a:solidFill>
              <a:latin typeface="Montserrat" panose="00000500000000000000" pitchFamily="2" charset="0"/>
            </a:rPr>
            <a:t>Competitor Analysis: </a:t>
          </a:r>
          <a:r>
            <a:rPr lang="en-US" sz="1200" b="0" kern="1200" dirty="0">
              <a:solidFill>
                <a:srgbClr val="D56E48"/>
              </a:solidFill>
              <a:latin typeface="Montserrat" panose="00000500000000000000" pitchFamily="2" charset="0"/>
            </a:rPr>
            <a:t>A</a:t>
          </a:r>
          <a:r>
            <a:rPr lang="en-US" sz="1200" kern="1200" dirty="0">
              <a:solidFill>
                <a:srgbClr val="D56E48"/>
              </a:solidFill>
              <a:latin typeface="Montserrat" panose="00000500000000000000" pitchFamily="2" charset="0"/>
            </a:rPr>
            <a:t>nalyze competitors' financials and strategic positioning.</a:t>
          </a:r>
        </a:p>
      </dsp:txBody>
      <dsp:txXfrm>
        <a:off x="3640210" y="3188577"/>
        <a:ext cx="947020" cy="830119"/>
      </dsp:txXfrm>
    </dsp:sp>
    <dsp:sp modelId="{DEADF8E3-CEFC-4D93-8A8C-3CE0772D6F6C}">
      <dsp:nvSpPr>
        <dsp:cNvPr id="0" name=""/>
        <dsp:cNvSpPr/>
      </dsp:nvSpPr>
      <dsp:spPr>
        <a:xfrm>
          <a:off x="4408547" y="2797933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10BA8-C006-4128-AA92-8589DF7CC447}">
      <dsp:nvSpPr>
        <dsp:cNvPr id="0" name=""/>
        <dsp:cNvSpPr/>
      </dsp:nvSpPr>
      <dsp:spPr>
        <a:xfrm rot="5400000">
          <a:off x="4922212" y="2588280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EF09D-8F5B-4033-8831-CADC0039BC66}">
      <dsp:nvSpPr>
        <dsp:cNvPr id="0" name=""/>
        <dsp:cNvSpPr/>
      </dsp:nvSpPr>
      <dsp:spPr>
        <a:xfrm>
          <a:off x="4816983" y="2901698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Anomaly Detection: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Identify errors in financial transactions with AI.</a:t>
          </a:r>
        </a:p>
      </dsp:txBody>
      <dsp:txXfrm>
        <a:off x="4816983" y="2901698"/>
        <a:ext cx="947020" cy="830119"/>
      </dsp:txXfrm>
    </dsp:sp>
    <dsp:sp modelId="{F725DD43-9CC5-40EC-A2D9-A7481CC66CD7}">
      <dsp:nvSpPr>
        <dsp:cNvPr id="0" name=""/>
        <dsp:cNvSpPr/>
      </dsp:nvSpPr>
      <dsp:spPr>
        <a:xfrm>
          <a:off x="5585320" y="2511053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3CE91-D6E0-4C3A-92AA-1E76BE916855}">
      <dsp:nvSpPr>
        <dsp:cNvPr id="0" name=""/>
        <dsp:cNvSpPr/>
      </dsp:nvSpPr>
      <dsp:spPr>
        <a:xfrm rot="5400000">
          <a:off x="6098985" y="2301401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1FD32-0B98-4E32-9A50-08AA76815A6F}">
      <dsp:nvSpPr>
        <dsp:cNvPr id="0" name=""/>
        <dsp:cNvSpPr/>
      </dsp:nvSpPr>
      <dsp:spPr>
        <a:xfrm>
          <a:off x="5993755" y="2614818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Time Series Forecasting: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Predict financial performance using historical data and market trends.</a:t>
          </a:r>
        </a:p>
      </dsp:txBody>
      <dsp:txXfrm>
        <a:off x="5993755" y="2614818"/>
        <a:ext cx="947020" cy="830119"/>
      </dsp:txXfrm>
    </dsp:sp>
    <dsp:sp modelId="{31E4F275-FDD2-4EF9-B25B-90CA047E035F}">
      <dsp:nvSpPr>
        <dsp:cNvPr id="0" name=""/>
        <dsp:cNvSpPr/>
      </dsp:nvSpPr>
      <dsp:spPr>
        <a:xfrm>
          <a:off x="6762093" y="2224174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4820E-BE11-4BB6-B887-570C0E0F6587}">
      <dsp:nvSpPr>
        <dsp:cNvPr id="0" name=""/>
        <dsp:cNvSpPr/>
      </dsp:nvSpPr>
      <dsp:spPr>
        <a:xfrm rot="5400000">
          <a:off x="7275758" y="2014521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19D1A-4C85-4E07-9765-6838BEAEA4A8}">
      <dsp:nvSpPr>
        <dsp:cNvPr id="0" name=""/>
        <dsp:cNvSpPr/>
      </dsp:nvSpPr>
      <dsp:spPr>
        <a:xfrm>
          <a:off x="7170528" y="2327939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Variance Analysis: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Analyze actuals vs. budgets to pinpoint variances and corrective actions.</a:t>
          </a:r>
        </a:p>
      </dsp:txBody>
      <dsp:txXfrm>
        <a:off x="7170528" y="2327939"/>
        <a:ext cx="947020" cy="830119"/>
      </dsp:txXfrm>
    </dsp:sp>
    <dsp:sp modelId="{D9A38C47-C64F-45E7-AB5A-B85D28A61A9A}">
      <dsp:nvSpPr>
        <dsp:cNvPr id="0" name=""/>
        <dsp:cNvSpPr/>
      </dsp:nvSpPr>
      <dsp:spPr>
        <a:xfrm>
          <a:off x="7938866" y="1937295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4999E-E398-40A3-9A39-2EAD4283CB48}">
      <dsp:nvSpPr>
        <dsp:cNvPr id="0" name=""/>
        <dsp:cNvSpPr/>
      </dsp:nvSpPr>
      <dsp:spPr>
        <a:xfrm rot="5400000">
          <a:off x="8452531" y="1727642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0ABF1-04EA-48C3-8319-B54C7EBB8345}">
      <dsp:nvSpPr>
        <dsp:cNvPr id="0" name=""/>
        <dsp:cNvSpPr/>
      </dsp:nvSpPr>
      <dsp:spPr>
        <a:xfrm>
          <a:off x="8347301" y="2041060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Scenario Planning: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Model scenarios to evaluate business decisions' financial impacts.</a:t>
          </a:r>
        </a:p>
      </dsp:txBody>
      <dsp:txXfrm>
        <a:off x="8347301" y="2041060"/>
        <a:ext cx="947020" cy="830119"/>
      </dsp:txXfrm>
    </dsp:sp>
    <dsp:sp modelId="{16645BA0-8A3C-4840-9068-AE662C28D8B9}">
      <dsp:nvSpPr>
        <dsp:cNvPr id="0" name=""/>
        <dsp:cNvSpPr/>
      </dsp:nvSpPr>
      <dsp:spPr>
        <a:xfrm>
          <a:off x="9115638" y="1650415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C4780-3413-4854-B84D-5FFB41609D8B}">
      <dsp:nvSpPr>
        <dsp:cNvPr id="0" name=""/>
        <dsp:cNvSpPr/>
      </dsp:nvSpPr>
      <dsp:spPr>
        <a:xfrm rot="5400000">
          <a:off x="9629304" y="1440763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CFFE-55A9-4B00-A58B-936BA645BEF4}">
      <dsp:nvSpPr>
        <dsp:cNvPr id="0" name=""/>
        <dsp:cNvSpPr/>
      </dsp:nvSpPr>
      <dsp:spPr>
        <a:xfrm>
          <a:off x="9524074" y="1754180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Financial Narratives: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Generate AI-driven insights for clear stakeholder communication.</a:t>
          </a:r>
        </a:p>
      </dsp:txBody>
      <dsp:txXfrm>
        <a:off x="9524074" y="1754180"/>
        <a:ext cx="947020" cy="830119"/>
      </dsp:txXfrm>
    </dsp:sp>
    <dsp:sp modelId="{A43E1019-4E0B-4D4D-A8AC-01DFFBF5D923}">
      <dsp:nvSpPr>
        <dsp:cNvPr id="0" name=""/>
        <dsp:cNvSpPr/>
      </dsp:nvSpPr>
      <dsp:spPr>
        <a:xfrm>
          <a:off x="10292411" y="1363536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3701B-819B-442F-9E9B-EE9CB7A99AF5}">
      <dsp:nvSpPr>
        <dsp:cNvPr id="0" name=""/>
        <dsp:cNvSpPr/>
      </dsp:nvSpPr>
      <dsp:spPr>
        <a:xfrm rot="5400000">
          <a:off x="10806076" y="1153883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52ED2-5DAA-4ADC-8813-3B8347BCD038}">
      <dsp:nvSpPr>
        <dsp:cNvPr id="0" name=""/>
        <dsp:cNvSpPr/>
      </dsp:nvSpPr>
      <dsp:spPr>
        <a:xfrm>
          <a:off x="10700847" y="1467301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Cost Optimization: </a:t>
          </a:r>
          <a:r>
            <a:rPr lang="en-US" sz="1200" kern="1200" dirty="0">
              <a:latin typeface="Montserrat" panose="00000500000000000000" pitchFamily="2" charset="0"/>
            </a:rPr>
            <a:t>Identify inefficiencies and recommend cost-saving measures.</a:t>
          </a:r>
        </a:p>
      </dsp:txBody>
      <dsp:txXfrm>
        <a:off x="10700847" y="1467301"/>
        <a:ext cx="947020" cy="830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5649C-3581-4812-AE5C-BA8552677EBE}">
      <dsp:nvSpPr>
        <dsp:cNvPr id="0" name=""/>
        <dsp:cNvSpPr/>
      </dsp:nvSpPr>
      <dsp:spPr>
        <a:xfrm>
          <a:off x="224582" y="1488"/>
          <a:ext cx="2289806" cy="1373884"/>
        </a:xfrm>
        <a:prstGeom prst="rect">
          <a:avLst/>
        </a:prstGeom>
        <a:solidFill>
          <a:srgbClr val="D56E48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Personalized Interactions: Tailor the AI to your specific preferences and guidelines for more relevant conversations.</a:t>
          </a:r>
        </a:p>
      </dsp:txBody>
      <dsp:txXfrm>
        <a:off x="224582" y="1488"/>
        <a:ext cx="2289806" cy="1373884"/>
      </dsp:txXfrm>
    </dsp:sp>
    <dsp:sp modelId="{A3CD9E07-1BE8-4D59-A1A9-AD67B9C9BAE7}">
      <dsp:nvSpPr>
        <dsp:cNvPr id="0" name=""/>
        <dsp:cNvSpPr/>
      </dsp:nvSpPr>
      <dsp:spPr>
        <a:xfrm>
          <a:off x="2743369" y="1488"/>
          <a:ext cx="2289806" cy="1373884"/>
        </a:xfrm>
        <a:prstGeom prst="rect">
          <a:avLst/>
        </a:prstGeom>
        <a:solidFill>
          <a:srgbClr val="0C1752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Domain-Specific Expertise: Fine-tune the model with specialized data to enhance accuracy in specific fields.</a:t>
          </a:r>
        </a:p>
      </dsp:txBody>
      <dsp:txXfrm>
        <a:off x="2743369" y="1488"/>
        <a:ext cx="2289806" cy="1373884"/>
      </dsp:txXfrm>
    </dsp:sp>
    <dsp:sp modelId="{F47963DB-E53B-46E6-9E28-02E276FAC64F}">
      <dsp:nvSpPr>
        <dsp:cNvPr id="0" name=""/>
        <dsp:cNvSpPr/>
      </dsp:nvSpPr>
      <dsp:spPr>
        <a:xfrm>
          <a:off x="5262157" y="1488"/>
          <a:ext cx="2289806" cy="137388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Improved Efficiency: Automate repetitive tasks to save time and resources.</a:t>
          </a:r>
        </a:p>
      </dsp:txBody>
      <dsp:txXfrm>
        <a:off x="5262157" y="1488"/>
        <a:ext cx="2289806" cy="1373884"/>
      </dsp:txXfrm>
    </dsp:sp>
    <dsp:sp modelId="{928C28F9-D97B-4DAA-84C4-4F8FE65E120B}">
      <dsp:nvSpPr>
        <dsp:cNvPr id="0" name=""/>
        <dsp:cNvSpPr/>
      </dsp:nvSpPr>
      <dsp:spPr>
        <a:xfrm>
          <a:off x="7780944" y="1488"/>
          <a:ext cx="2289806" cy="1373884"/>
        </a:xfrm>
        <a:prstGeom prst="rect">
          <a:avLst/>
        </a:prstGeom>
        <a:solidFill>
          <a:srgbClr val="11CCDD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Compliance and Ethics: Align the AI with regulations and policies to ensure appropriate content generation.</a:t>
          </a:r>
        </a:p>
      </dsp:txBody>
      <dsp:txXfrm>
        <a:off x="7780944" y="1488"/>
        <a:ext cx="2289806" cy="1373884"/>
      </dsp:txXfrm>
    </dsp:sp>
    <dsp:sp modelId="{0ECDAA79-175D-4D6A-9A7B-844737CA0E78}">
      <dsp:nvSpPr>
        <dsp:cNvPr id="0" name=""/>
        <dsp:cNvSpPr/>
      </dsp:nvSpPr>
      <dsp:spPr>
        <a:xfrm>
          <a:off x="224582" y="1604352"/>
          <a:ext cx="2289806" cy="1373884"/>
        </a:xfrm>
        <a:prstGeom prst="rect">
          <a:avLst/>
        </a:prstGeom>
        <a:solidFill>
          <a:srgbClr val="0C1752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Brand Consistency: Maintain a consistent brand voice across all interactions.</a:t>
          </a:r>
        </a:p>
      </dsp:txBody>
      <dsp:txXfrm>
        <a:off x="224582" y="1604352"/>
        <a:ext cx="2289806" cy="1373884"/>
      </dsp:txXfrm>
    </dsp:sp>
    <dsp:sp modelId="{152C4F24-7098-47F8-8059-84768757B83A}">
      <dsp:nvSpPr>
        <dsp:cNvPr id="0" name=""/>
        <dsp:cNvSpPr/>
      </dsp:nvSpPr>
      <dsp:spPr>
        <a:xfrm>
          <a:off x="2743369" y="1604352"/>
          <a:ext cx="2289806" cy="137388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Enhanced Customer Engagement: Provide accurate responses to improve customer satisfaction and loyalty.</a:t>
          </a:r>
        </a:p>
      </dsp:txBody>
      <dsp:txXfrm>
        <a:off x="2743369" y="1604352"/>
        <a:ext cx="2289806" cy="1373884"/>
      </dsp:txXfrm>
    </dsp:sp>
    <dsp:sp modelId="{BAAFE40B-AA96-491F-A834-49C8665E1130}">
      <dsp:nvSpPr>
        <dsp:cNvPr id="0" name=""/>
        <dsp:cNvSpPr/>
      </dsp:nvSpPr>
      <dsp:spPr>
        <a:xfrm>
          <a:off x="5262157" y="1604352"/>
          <a:ext cx="2289806" cy="1373884"/>
        </a:xfrm>
        <a:prstGeom prst="rect">
          <a:avLst/>
        </a:prstGeom>
        <a:solidFill>
          <a:srgbClr val="D56E48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Contextual Understanding: Retain context over longer conversations for coherent interactions.</a:t>
          </a:r>
        </a:p>
      </dsp:txBody>
      <dsp:txXfrm>
        <a:off x="5262157" y="1604352"/>
        <a:ext cx="2289806" cy="1373884"/>
      </dsp:txXfrm>
    </dsp:sp>
    <dsp:sp modelId="{9682EB4E-02D1-444D-9F5A-D2F39CDB2839}">
      <dsp:nvSpPr>
        <dsp:cNvPr id="0" name=""/>
        <dsp:cNvSpPr/>
      </dsp:nvSpPr>
      <dsp:spPr>
        <a:xfrm>
          <a:off x="7780944" y="1604352"/>
          <a:ext cx="2289806" cy="1373884"/>
        </a:xfrm>
        <a:prstGeom prst="rect">
          <a:avLst/>
        </a:prstGeom>
        <a:solidFill>
          <a:srgbClr val="0C1752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Integration and Scalability: Seamlessly integrate with existing systems and scale to meet growing demands.</a:t>
          </a:r>
        </a:p>
      </dsp:txBody>
      <dsp:txXfrm>
        <a:off x="7780944" y="1604352"/>
        <a:ext cx="2289806" cy="1373884"/>
      </dsp:txXfrm>
    </dsp:sp>
    <dsp:sp modelId="{327E2911-A059-41AC-BF43-F3F7C184FECF}">
      <dsp:nvSpPr>
        <dsp:cNvPr id="0" name=""/>
        <dsp:cNvSpPr/>
      </dsp:nvSpPr>
      <dsp:spPr>
        <a:xfrm>
          <a:off x="2743369" y="3207217"/>
          <a:ext cx="2289806" cy="1373884"/>
        </a:xfrm>
        <a:prstGeom prst="rect">
          <a:avLst/>
        </a:prstGeom>
        <a:solidFill>
          <a:srgbClr val="11CCDD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Data Privacy and Security: Configure the AI to handle sensitive information appropriately.</a:t>
          </a:r>
        </a:p>
      </dsp:txBody>
      <dsp:txXfrm>
        <a:off x="2743369" y="3207217"/>
        <a:ext cx="2289806" cy="1373884"/>
      </dsp:txXfrm>
    </dsp:sp>
    <dsp:sp modelId="{EA8B6B51-09C5-497B-83DB-D3B9291A2FD8}">
      <dsp:nvSpPr>
        <dsp:cNvPr id="0" name=""/>
        <dsp:cNvSpPr/>
      </dsp:nvSpPr>
      <dsp:spPr>
        <a:xfrm>
          <a:off x="5262157" y="3207217"/>
          <a:ext cx="2289806" cy="137388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Continuous Improvement: Update the model with new data for ongoing enhancements in performance.</a:t>
          </a:r>
        </a:p>
      </dsp:txBody>
      <dsp:txXfrm>
        <a:off x="5262157" y="3207217"/>
        <a:ext cx="2289806" cy="13738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E5DA5-9585-4FF0-9145-A50FC9BDF13C}">
      <dsp:nvSpPr>
        <dsp:cNvPr id="0" name=""/>
        <dsp:cNvSpPr/>
      </dsp:nvSpPr>
      <dsp:spPr>
        <a:xfrm>
          <a:off x="5539" y="1306662"/>
          <a:ext cx="1717341" cy="2037163"/>
        </a:xfrm>
        <a:prstGeom prst="roundRect">
          <a:avLst>
            <a:gd name="adj" fmla="val 10000"/>
          </a:avLst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>
              <a:latin typeface="Montserrat" panose="00000500000000000000" pitchFamily="2" charset="0"/>
            </a:rPr>
            <a:t>The user writes a prompt or a query that is passed to an orchestrator.</a:t>
          </a:r>
        </a:p>
      </dsp:txBody>
      <dsp:txXfrm>
        <a:off x="55838" y="1356961"/>
        <a:ext cx="1616743" cy="1936565"/>
      </dsp:txXfrm>
    </dsp:sp>
    <dsp:sp modelId="{51134578-4258-4310-8E42-7A578A46F8C0}">
      <dsp:nvSpPr>
        <dsp:cNvPr id="0" name=""/>
        <dsp:cNvSpPr/>
      </dsp:nvSpPr>
      <dsp:spPr>
        <a:xfrm>
          <a:off x="1894615" y="2112293"/>
          <a:ext cx="364076" cy="425900"/>
        </a:xfrm>
        <a:prstGeom prst="rightArrow">
          <a:avLst>
            <a:gd name="adj1" fmla="val 60000"/>
            <a:gd name="adj2" fmla="val 50000"/>
          </a:avLst>
        </a:prstGeom>
        <a:solidFill>
          <a:srgbClr val="D56E4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Montserrat" panose="00000500000000000000" pitchFamily="2" charset="0"/>
          </a:endParaRPr>
        </a:p>
      </dsp:txBody>
      <dsp:txXfrm>
        <a:off x="1894615" y="2197473"/>
        <a:ext cx="254853" cy="255540"/>
      </dsp:txXfrm>
    </dsp:sp>
    <dsp:sp modelId="{847E697D-2C19-4764-9F48-FDA290B66F58}">
      <dsp:nvSpPr>
        <dsp:cNvPr id="0" name=""/>
        <dsp:cNvSpPr/>
      </dsp:nvSpPr>
      <dsp:spPr>
        <a:xfrm>
          <a:off x="2409818" y="1306662"/>
          <a:ext cx="1717341" cy="2037163"/>
        </a:xfrm>
        <a:prstGeom prst="roundRect">
          <a:avLst>
            <a:gd name="adj" fmla="val 10000"/>
          </a:avLst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Montserrat" panose="00000500000000000000" pitchFamily="2" charset="0"/>
            </a:rPr>
            <a:t>The orchestrator sends a search query to the retriever.</a:t>
          </a:r>
          <a:endParaRPr lang="en-US" sz="1600" kern="1200" dirty="0">
            <a:latin typeface="Montserrat" panose="00000500000000000000" pitchFamily="2" charset="0"/>
          </a:endParaRPr>
        </a:p>
      </dsp:txBody>
      <dsp:txXfrm>
        <a:off x="2460117" y="1356961"/>
        <a:ext cx="1616743" cy="1936565"/>
      </dsp:txXfrm>
    </dsp:sp>
    <dsp:sp modelId="{CF33DA7F-74CF-49D6-B1FF-1F0A03162861}">
      <dsp:nvSpPr>
        <dsp:cNvPr id="0" name=""/>
        <dsp:cNvSpPr/>
      </dsp:nvSpPr>
      <dsp:spPr>
        <a:xfrm>
          <a:off x="4298894" y="2112293"/>
          <a:ext cx="364076" cy="425900"/>
        </a:xfrm>
        <a:prstGeom prst="rightArrow">
          <a:avLst>
            <a:gd name="adj1" fmla="val 60000"/>
            <a:gd name="adj2" fmla="val 50000"/>
          </a:avLst>
        </a:prstGeom>
        <a:solidFill>
          <a:srgbClr val="D56E4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Montserrat" panose="00000500000000000000" pitchFamily="2" charset="0"/>
          </a:endParaRPr>
        </a:p>
      </dsp:txBody>
      <dsp:txXfrm>
        <a:off x="4298894" y="2197473"/>
        <a:ext cx="254853" cy="255540"/>
      </dsp:txXfrm>
    </dsp:sp>
    <dsp:sp modelId="{B106665E-27E5-4E9C-9D87-44DA6F8D693A}">
      <dsp:nvSpPr>
        <dsp:cNvPr id="0" name=""/>
        <dsp:cNvSpPr/>
      </dsp:nvSpPr>
      <dsp:spPr>
        <a:xfrm>
          <a:off x="4814097" y="1306662"/>
          <a:ext cx="1717341" cy="2037163"/>
        </a:xfrm>
        <a:prstGeom prst="roundRect">
          <a:avLst>
            <a:gd name="adj" fmla="val 10000"/>
          </a:avLst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Montserrat" panose="00000500000000000000" pitchFamily="2" charset="0"/>
            </a:rPr>
            <a:t>Retriever fetches the relevant information from the knowledge sources and sends back.</a:t>
          </a:r>
          <a:endParaRPr lang="en-US" sz="1600" kern="1200" dirty="0">
            <a:latin typeface="Montserrat" panose="00000500000000000000" pitchFamily="2" charset="0"/>
          </a:endParaRPr>
        </a:p>
      </dsp:txBody>
      <dsp:txXfrm>
        <a:off x="4864396" y="1356961"/>
        <a:ext cx="1616743" cy="1936565"/>
      </dsp:txXfrm>
    </dsp:sp>
    <dsp:sp modelId="{D3DE5CD3-7C5C-424D-B2B0-FF9055ED2292}">
      <dsp:nvSpPr>
        <dsp:cNvPr id="0" name=""/>
        <dsp:cNvSpPr/>
      </dsp:nvSpPr>
      <dsp:spPr>
        <a:xfrm>
          <a:off x="6703173" y="2112293"/>
          <a:ext cx="364076" cy="425900"/>
        </a:xfrm>
        <a:prstGeom prst="rightArrow">
          <a:avLst>
            <a:gd name="adj1" fmla="val 60000"/>
            <a:gd name="adj2" fmla="val 50000"/>
          </a:avLst>
        </a:prstGeom>
        <a:solidFill>
          <a:srgbClr val="D56E4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Montserrat" panose="00000500000000000000" pitchFamily="2" charset="0"/>
          </a:endParaRPr>
        </a:p>
      </dsp:txBody>
      <dsp:txXfrm>
        <a:off x="6703173" y="2197473"/>
        <a:ext cx="254853" cy="255540"/>
      </dsp:txXfrm>
    </dsp:sp>
    <dsp:sp modelId="{40195FCE-B125-4A20-ACFF-07515B0A9ECB}">
      <dsp:nvSpPr>
        <dsp:cNvPr id="0" name=""/>
        <dsp:cNvSpPr/>
      </dsp:nvSpPr>
      <dsp:spPr>
        <a:xfrm>
          <a:off x="7218375" y="1306662"/>
          <a:ext cx="1717341" cy="2037163"/>
        </a:xfrm>
        <a:prstGeom prst="roundRect">
          <a:avLst>
            <a:gd name="adj" fmla="val 10000"/>
          </a:avLst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Montserrat" panose="00000500000000000000" pitchFamily="2" charset="0"/>
            </a:rPr>
            <a:t>The orchestrator augments the prompt with the context and sends it to the LLM.</a:t>
          </a:r>
          <a:endParaRPr lang="en-US" sz="1600" kern="1200" dirty="0">
            <a:latin typeface="Montserrat" panose="00000500000000000000" pitchFamily="2" charset="0"/>
          </a:endParaRPr>
        </a:p>
      </dsp:txBody>
      <dsp:txXfrm>
        <a:off x="7268674" y="1356961"/>
        <a:ext cx="1616743" cy="1936565"/>
      </dsp:txXfrm>
    </dsp:sp>
    <dsp:sp modelId="{550D6508-C2B2-4CAA-B088-E71E2236EEFF}">
      <dsp:nvSpPr>
        <dsp:cNvPr id="0" name=""/>
        <dsp:cNvSpPr/>
      </dsp:nvSpPr>
      <dsp:spPr>
        <a:xfrm>
          <a:off x="9107451" y="2112293"/>
          <a:ext cx="364076" cy="425900"/>
        </a:xfrm>
        <a:prstGeom prst="rightArrow">
          <a:avLst>
            <a:gd name="adj1" fmla="val 60000"/>
            <a:gd name="adj2" fmla="val 50000"/>
          </a:avLst>
        </a:prstGeom>
        <a:solidFill>
          <a:srgbClr val="D56E4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Montserrat" panose="00000500000000000000" pitchFamily="2" charset="0"/>
          </a:endParaRPr>
        </a:p>
      </dsp:txBody>
      <dsp:txXfrm>
        <a:off x="9107451" y="2197473"/>
        <a:ext cx="254853" cy="255540"/>
      </dsp:txXfrm>
    </dsp:sp>
    <dsp:sp modelId="{B6021245-121A-4894-AD46-057CCF3AF33A}">
      <dsp:nvSpPr>
        <dsp:cNvPr id="0" name=""/>
        <dsp:cNvSpPr/>
      </dsp:nvSpPr>
      <dsp:spPr>
        <a:xfrm>
          <a:off x="9622654" y="1306662"/>
          <a:ext cx="1717341" cy="2037163"/>
        </a:xfrm>
        <a:prstGeom prst="roundRect">
          <a:avLst>
            <a:gd name="adj" fmla="val 10000"/>
          </a:avLst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Montserrat" panose="00000500000000000000" pitchFamily="2" charset="0"/>
            </a:rPr>
            <a:t>LLM responds with the generated text which is displayed to the user via the orchestrator.</a:t>
          </a:r>
          <a:endParaRPr lang="en-US" sz="1600" kern="1200" dirty="0">
            <a:latin typeface="Montserrat" panose="00000500000000000000" pitchFamily="2" charset="0"/>
          </a:endParaRPr>
        </a:p>
      </dsp:txBody>
      <dsp:txXfrm>
        <a:off x="9672953" y="1356961"/>
        <a:ext cx="1616743" cy="19365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25B3-1E96-4CD0-A0D1-D0EA9047D17E}">
      <dsp:nvSpPr>
        <dsp:cNvPr id="0" name=""/>
        <dsp:cNvSpPr/>
      </dsp:nvSpPr>
      <dsp:spPr>
        <a:xfrm>
          <a:off x="0" y="407041"/>
          <a:ext cx="3242585" cy="19455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ontserrat" panose="00000500000000000000" pitchFamily="2" charset="0"/>
            </a:rPr>
            <a:t>Accurate Responses: </a:t>
          </a:r>
          <a:r>
            <a:rPr lang="en-US" sz="1800" kern="1200" dirty="0">
              <a:latin typeface="Montserrat" panose="00000500000000000000" pitchFamily="2" charset="0"/>
            </a:rPr>
            <a:t>Combines retrieval with generative AI to ground outputs in factual data, minimizing errors.</a:t>
          </a:r>
        </a:p>
      </dsp:txBody>
      <dsp:txXfrm>
        <a:off x="0" y="407041"/>
        <a:ext cx="3242585" cy="1945551"/>
      </dsp:txXfrm>
    </dsp:sp>
    <dsp:sp modelId="{957255D1-1A3B-42EA-976B-09EEE6BDE9FA}">
      <dsp:nvSpPr>
        <dsp:cNvPr id="0" name=""/>
        <dsp:cNvSpPr/>
      </dsp:nvSpPr>
      <dsp:spPr>
        <a:xfrm>
          <a:off x="3566844" y="407041"/>
          <a:ext cx="3242585" cy="1945551"/>
        </a:xfrm>
        <a:prstGeom prst="rect">
          <a:avLst/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ontserrat" panose="00000500000000000000" pitchFamily="2" charset="0"/>
            </a:rPr>
            <a:t>Up-to-Date Information: </a:t>
          </a:r>
          <a:r>
            <a:rPr lang="en-US" sz="1800" kern="1200" dirty="0">
              <a:latin typeface="Montserrat" panose="00000500000000000000" pitchFamily="2" charset="0"/>
            </a:rPr>
            <a:t>Dynamically accesses the latest content, ensuring relevance without retraining.</a:t>
          </a:r>
        </a:p>
      </dsp:txBody>
      <dsp:txXfrm>
        <a:off x="3566844" y="407041"/>
        <a:ext cx="3242585" cy="1945551"/>
      </dsp:txXfrm>
    </dsp:sp>
    <dsp:sp modelId="{D3216D7E-F334-4282-833C-F510A5D361B7}">
      <dsp:nvSpPr>
        <dsp:cNvPr id="0" name=""/>
        <dsp:cNvSpPr/>
      </dsp:nvSpPr>
      <dsp:spPr>
        <a:xfrm>
          <a:off x="7133688" y="407041"/>
          <a:ext cx="3242585" cy="1945551"/>
        </a:xfrm>
        <a:prstGeom prst="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ontserrat" panose="00000500000000000000" pitchFamily="2" charset="0"/>
            </a:rPr>
            <a:t>Cost-Efficient: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Reduces computational burden by relying on retrieval for context, cutting costs.</a:t>
          </a:r>
        </a:p>
      </dsp:txBody>
      <dsp:txXfrm>
        <a:off x="7133688" y="407041"/>
        <a:ext cx="3242585" cy="1945551"/>
      </dsp:txXfrm>
    </dsp:sp>
    <dsp:sp modelId="{3057B9F9-BBC0-4808-BC1D-CBC005B41E15}">
      <dsp:nvSpPr>
        <dsp:cNvPr id="0" name=""/>
        <dsp:cNvSpPr/>
      </dsp:nvSpPr>
      <dsp:spPr>
        <a:xfrm>
          <a:off x="1783422" y="2676851"/>
          <a:ext cx="3242585" cy="1945551"/>
        </a:xfrm>
        <a:prstGeom prst="rect">
          <a:avLst/>
        </a:prstGeom>
        <a:solidFill>
          <a:srgbClr val="11CC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ontserrat" panose="00000500000000000000" pitchFamily="2" charset="0"/>
            </a:rPr>
            <a:t>Customizable:</a:t>
          </a:r>
          <a:r>
            <a:rPr lang="en-US" sz="1800" kern="1200" dirty="0">
              <a:latin typeface="Montserrat" panose="00000500000000000000" pitchFamily="2" charset="0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Easily tailored to specific industries and domains with custom datasets.</a:t>
          </a:r>
        </a:p>
      </dsp:txBody>
      <dsp:txXfrm>
        <a:off x="1783422" y="2676851"/>
        <a:ext cx="3242585" cy="1945551"/>
      </dsp:txXfrm>
    </dsp:sp>
    <dsp:sp modelId="{848F6C53-01AB-41F5-9241-A341BCD0E1D6}">
      <dsp:nvSpPr>
        <dsp:cNvPr id="0" name=""/>
        <dsp:cNvSpPr/>
      </dsp:nvSpPr>
      <dsp:spPr>
        <a:xfrm>
          <a:off x="5350266" y="2676851"/>
          <a:ext cx="3242585" cy="1945551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ontserrat" panose="00000500000000000000" pitchFamily="2" charset="0"/>
            </a:rPr>
            <a:t>Explainable:</a:t>
          </a:r>
          <a:r>
            <a:rPr lang="en-US" sz="1800" kern="1200" dirty="0">
              <a:latin typeface="Montserrat" panose="00000500000000000000" pitchFamily="2" charset="0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Increases trust by surfacing the data sources behind generated responses.</a:t>
          </a:r>
        </a:p>
      </dsp:txBody>
      <dsp:txXfrm>
        <a:off x="5350266" y="2676851"/>
        <a:ext cx="3242585" cy="1945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34E27-21C0-AB42-9720-9468F68AD7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7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34E27-21C0-AB42-9720-9468F68AD7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5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34E27-21C0-AB42-9720-9468F68AD7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4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34E27-21C0-AB42-9720-9468F68AD7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75A67B5-E042-457B-A81A-3462B1C711AA}"/>
              </a:ext>
            </a:extLst>
          </p:cNvPr>
          <p:cNvSpPr/>
          <p:nvPr userDrawn="1"/>
        </p:nvSpPr>
        <p:spPr>
          <a:xfrm>
            <a:off x="0" y="0"/>
            <a:ext cx="12192000" cy="2556680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70E09C3-E664-4CC0-BC20-179F60B6EE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1"/>
            <a:ext cx="12192001" cy="61736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5EEBE-7DBE-423A-9E68-665C3E4D8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09601"/>
            <a:ext cx="6096000" cy="1637371"/>
          </a:xfrm>
          <a:solidFill>
            <a:srgbClr val="0B8ECC"/>
          </a:solidFill>
          <a:effectLst>
            <a:outerShdw dist="50800" dir="16200000" algn="ctr" rotWithShape="0">
              <a:schemeClr val="accent2"/>
            </a:outerShdw>
          </a:effectLst>
        </p:spPr>
        <p:txBody>
          <a:bodyPr lIns="914400" tIns="274320" rIns="274320" bIns="274320">
            <a:spAutoFit/>
          </a:bodyPr>
          <a:lstStyle>
            <a:lvl1pPr marL="0" indent="0">
              <a:lnSpc>
                <a:spcPct val="80000"/>
              </a:lnSpc>
              <a:buNone/>
              <a:defRPr sz="4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[Title of Course] (66pt)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3C5C1A-698A-4D10-B449-7BBA0E158C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7737" y="6386521"/>
            <a:ext cx="2034260" cy="320040"/>
            <a:chOff x="1957445" y="4956085"/>
            <a:chExt cx="2757119" cy="4337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E00396-7715-49BD-BCAE-CE7871B98F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957445" y="4956085"/>
              <a:ext cx="365760" cy="365760"/>
              <a:chOff x="1578736" y="2802526"/>
              <a:chExt cx="1280160" cy="128016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7C54F2B-1ECC-484C-AAB0-A6AEC3E0FD03}"/>
                  </a:ext>
                </a:extLst>
              </p:cNvPr>
              <p:cNvSpPr/>
              <p:nvPr/>
            </p:nvSpPr>
            <p:spPr>
              <a:xfrm>
                <a:off x="1578736" y="2802526"/>
                <a:ext cx="1280160" cy="1280160"/>
              </a:xfrm>
              <a:custGeom>
                <a:avLst/>
                <a:gdLst>
                  <a:gd name="connsiteX0" fmla="*/ 306771 w 306770"/>
                  <a:gd name="connsiteY0" fmla="*/ 153385 h 306770"/>
                  <a:gd name="connsiteX1" fmla="*/ 153385 w 306770"/>
                  <a:gd name="connsiteY1" fmla="*/ 306771 h 306770"/>
                  <a:gd name="connsiteX2" fmla="*/ 0 w 306770"/>
                  <a:gd name="connsiteY2" fmla="*/ 153385 h 306770"/>
                  <a:gd name="connsiteX3" fmla="*/ 153385 w 306770"/>
                  <a:gd name="connsiteY3" fmla="*/ 0 h 306770"/>
                  <a:gd name="connsiteX4" fmla="*/ 306771 w 306770"/>
                  <a:gd name="connsiteY4" fmla="*/ 153385 h 30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70" h="306770">
                    <a:moveTo>
                      <a:pt x="306771" y="153385"/>
                    </a:moveTo>
                    <a:cubicBezTo>
                      <a:pt x="306771" y="238098"/>
                      <a:pt x="238098" y="306771"/>
                      <a:pt x="153385" y="306771"/>
                    </a:cubicBezTo>
                    <a:cubicBezTo>
                      <a:pt x="68673" y="306771"/>
                      <a:pt x="0" y="238098"/>
                      <a:pt x="0" y="153385"/>
                    </a:cubicBezTo>
                    <a:cubicBezTo>
                      <a:pt x="0" y="68673"/>
                      <a:pt x="68673" y="0"/>
                      <a:pt x="153385" y="0"/>
                    </a:cubicBezTo>
                    <a:cubicBezTo>
                      <a:pt x="238098" y="0"/>
                      <a:pt x="306771" y="68673"/>
                      <a:pt x="306771" y="153385"/>
                    </a:cubicBezTo>
                    <a:close/>
                  </a:path>
                </a:pathLst>
              </a:custGeom>
              <a:solidFill>
                <a:srgbClr val="98EF9A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18C6A8C-40B5-4E2E-B117-DB5B5105F01A}"/>
                  </a:ext>
                </a:extLst>
              </p:cNvPr>
              <p:cNvSpPr/>
              <p:nvPr/>
            </p:nvSpPr>
            <p:spPr>
              <a:xfrm>
                <a:off x="1644312" y="2969247"/>
                <a:ext cx="1174997" cy="983256"/>
              </a:xfrm>
              <a:custGeom>
                <a:avLst/>
                <a:gdLst>
                  <a:gd name="connsiteX0" fmla="*/ 145577 w 281569"/>
                  <a:gd name="connsiteY0" fmla="*/ 41484 h 235621"/>
                  <a:gd name="connsiteX1" fmla="*/ 142019 w 281569"/>
                  <a:gd name="connsiteY1" fmla="*/ 31997 h 235621"/>
                  <a:gd name="connsiteX2" fmla="*/ 143996 w 281569"/>
                  <a:gd name="connsiteY2" fmla="*/ 28043 h 235621"/>
                  <a:gd name="connsiteX3" fmla="*/ 144391 w 281569"/>
                  <a:gd name="connsiteY3" fmla="*/ 22509 h 235621"/>
                  <a:gd name="connsiteX4" fmla="*/ 128183 w 281569"/>
                  <a:gd name="connsiteY4" fmla="*/ 9859 h 235621"/>
                  <a:gd name="connsiteX5" fmla="*/ 117905 w 281569"/>
                  <a:gd name="connsiteY5" fmla="*/ 371 h 235621"/>
                  <a:gd name="connsiteX6" fmla="*/ 114742 w 281569"/>
                  <a:gd name="connsiteY6" fmla="*/ 19346 h 235621"/>
                  <a:gd name="connsiteX7" fmla="*/ 122649 w 281569"/>
                  <a:gd name="connsiteY7" fmla="*/ 43856 h 235621"/>
                  <a:gd name="connsiteX8" fmla="*/ 49909 w 281569"/>
                  <a:gd name="connsiteY8" fmla="*/ 109875 h 235621"/>
                  <a:gd name="connsiteX9" fmla="*/ 45560 w 281569"/>
                  <a:gd name="connsiteY9" fmla="*/ 119758 h 235621"/>
                  <a:gd name="connsiteX10" fmla="*/ 25004 w 281569"/>
                  <a:gd name="connsiteY10" fmla="*/ 107503 h 235621"/>
                  <a:gd name="connsiteX11" fmla="*/ 21050 w 281569"/>
                  <a:gd name="connsiteY11" fmla="*/ 108294 h 235621"/>
                  <a:gd name="connsiteX12" fmla="*/ 1680 w 281569"/>
                  <a:gd name="connsiteY12" fmla="*/ 140315 h 235621"/>
                  <a:gd name="connsiteX13" fmla="*/ 2075 w 281569"/>
                  <a:gd name="connsiteY13" fmla="*/ 145454 h 235621"/>
                  <a:gd name="connsiteX14" fmla="*/ 39631 w 281569"/>
                  <a:gd name="connsiteY14" fmla="*/ 167593 h 235621"/>
                  <a:gd name="connsiteX15" fmla="*/ 44770 w 281569"/>
                  <a:gd name="connsiteY15" fmla="*/ 170755 h 235621"/>
                  <a:gd name="connsiteX16" fmla="*/ 51490 w 281569"/>
                  <a:gd name="connsiteY16" fmla="*/ 170755 h 235621"/>
                  <a:gd name="connsiteX17" fmla="*/ 70861 w 281569"/>
                  <a:gd name="connsiteY17" fmla="*/ 141501 h 235621"/>
                  <a:gd name="connsiteX18" fmla="*/ 70466 w 281569"/>
                  <a:gd name="connsiteY18" fmla="*/ 135176 h 235621"/>
                  <a:gd name="connsiteX19" fmla="*/ 52676 w 281569"/>
                  <a:gd name="connsiteY19" fmla="*/ 124502 h 235621"/>
                  <a:gd name="connsiteX20" fmla="*/ 52281 w 281569"/>
                  <a:gd name="connsiteY20" fmla="*/ 123316 h 235621"/>
                  <a:gd name="connsiteX21" fmla="*/ 56234 w 281569"/>
                  <a:gd name="connsiteY21" fmla="*/ 117782 h 235621"/>
                  <a:gd name="connsiteX22" fmla="*/ 53862 w 281569"/>
                  <a:gd name="connsiteY22" fmla="*/ 112643 h 235621"/>
                  <a:gd name="connsiteX23" fmla="*/ 109998 w 281569"/>
                  <a:gd name="connsiteY23" fmla="*/ 69948 h 235621"/>
                  <a:gd name="connsiteX24" fmla="*/ 130555 w 281569"/>
                  <a:gd name="connsiteY24" fmla="*/ 115805 h 235621"/>
                  <a:gd name="connsiteX25" fmla="*/ 89046 w 281569"/>
                  <a:gd name="connsiteY25" fmla="*/ 196846 h 235621"/>
                  <a:gd name="connsiteX26" fmla="*/ 80349 w 281569"/>
                  <a:gd name="connsiteY26" fmla="*/ 196451 h 235621"/>
                  <a:gd name="connsiteX27" fmla="*/ 75210 w 281569"/>
                  <a:gd name="connsiteY27" fmla="*/ 235588 h 235621"/>
                  <a:gd name="connsiteX28" fmla="*/ 84697 w 281569"/>
                  <a:gd name="connsiteY28" fmla="*/ 217008 h 235621"/>
                  <a:gd name="connsiteX29" fmla="*/ 89441 w 281569"/>
                  <a:gd name="connsiteY29" fmla="*/ 205544 h 235621"/>
                  <a:gd name="connsiteX30" fmla="*/ 93395 w 281569"/>
                  <a:gd name="connsiteY30" fmla="*/ 209892 h 235621"/>
                  <a:gd name="connsiteX31" fmla="*/ 156646 w 281569"/>
                  <a:gd name="connsiteY31" fmla="*/ 131618 h 235621"/>
                  <a:gd name="connsiteX32" fmla="*/ 175622 w 281569"/>
                  <a:gd name="connsiteY32" fmla="*/ 127665 h 235621"/>
                  <a:gd name="connsiteX33" fmla="*/ 247966 w 281569"/>
                  <a:gd name="connsiteY33" fmla="*/ 135571 h 235621"/>
                  <a:gd name="connsiteX34" fmla="*/ 249547 w 281569"/>
                  <a:gd name="connsiteY34" fmla="*/ 135176 h 235621"/>
                  <a:gd name="connsiteX35" fmla="*/ 255082 w 281569"/>
                  <a:gd name="connsiteY35" fmla="*/ 144664 h 235621"/>
                  <a:gd name="connsiteX36" fmla="*/ 279987 w 281569"/>
                  <a:gd name="connsiteY36" fmla="*/ 124502 h 235621"/>
                  <a:gd name="connsiteX37" fmla="*/ 273662 w 281569"/>
                  <a:gd name="connsiteY37" fmla="*/ 124107 h 235621"/>
                  <a:gd name="connsiteX38" fmla="*/ 251919 w 281569"/>
                  <a:gd name="connsiteY38" fmla="*/ 132409 h 235621"/>
                  <a:gd name="connsiteX39" fmla="*/ 253896 w 281569"/>
                  <a:gd name="connsiteY39" fmla="*/ 128060 h 235621"/>
                  <a:gd name="connsiteX40" fmla="*/ 253896 w 281569"/>
                  <a:gd name="connsiteY40" fmla="*/ 128060 h 235621"/>
                  <a:gd name="connsiteX41" fmla="*/ 167320 w 281569"/>
                  <a:gd name="connsiteY41" fmla="*/ 103946 h 235621"/>
                  <a:gd name="connsiteX42" fmla="*/ 162181 w 281569"/>
                  <a:gd name="connsiteY42" fmla="*/ 89714 h 235621"/>
                  <a:gd name="connsiteX43" fmla="*/ 164553 w 281569"/>
                  <a:gd name="connsiteY43" fmla="*/ 69157 h 235621"/>
                  <a:gd name="connsiteX44" fmla="*/ 227804 w 281569"/>
                  <a:gd name="connsiteY44" fmla="*/ 26462 h 235621"/>
                  <a:gd name="connsiteX45" fmla="*/ 235711 w 281569"/>
                  <a:gd name="connsiteY45" fmla="*/ 22509 h 235621"/>
                  <a:gd name="connsiteX46" fmla="*/ 230967 w 281569"/>
                  <a:gd name="connsiteY46" fmla="*/ 14998 h 235621"/>
                  <a:gd name="connsiteX47" fmla="*/ 223061 w 281569"/>
                  <a:gd name="connsiteY47" fmla="*/ 18160 h 235621"/>
                  <a:gd name="connsiteX48" fmla="*/ 225037 w 281569"/>
                  <a:gd name="connsiteY48" fmla="*/ 22114 h 235621"/>
                  <a:gd name="connsiteX49" fmla="*/ 172459 w 281569"/>
                  <a:gd name="connsiteY49" fmla="*/ 46228 h 235621"/>
                  <a:gd name="connsiteX50" fmla="*/ 145577 w 281569"/>
                  <a:gd name="connsiteY50" fmla="*/ 41484 h 23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81569" h="235621">
                    <a:moveTo>
                      <a:pt x="145577" y="41484"/>
                    </a:moveTo>
                    <a:cubicBezTo>
                      <a:pt x="145577" y="41484"/>
                      <a:pt x="142415" y="33183"/>
                      <a:pt x="142019" y="31997"/>
                    </a:cubicBezTo>
                    <a:cubicBezTo>
                      <a:pt x="141229" y="30415"/>
                      <a:pt x="141624" y="29229"/>
                      <a:pt x="143996" y="28043"/>
                    </a:cubicBezTo>
                    <a:cubicBezTo>
                      <a:pt x="145973" y="26858"/>
                      <a:pt x="147949" y="25276"/>
                      <a:pt x="144391" y="22509"/>
                    </a:cubicBezTo>
                    <a:cubicBezTo>
                      <a:pt x="140833" y="19742"/>
                      <a:pt x="132136" y="14998"/>
                      <a:pt x="128183" y="9859"/>
                    </a:cubicBezTo>
                    <a:cubicBezTo>
                      <a:pt x="124230" y="4719"/>
                      <a:pt x="119881" y="-1606"/>
                      <a:pt x="117905" y="371"/>
                    </a:cubicBezTo>
                    <a:cubicBezTo>
                      <a:pt x="115928" y="2347"/>
                      <a:pt x="109603" y="5905"/>
                      <a:pt x="114742" y="19346"/>
                    </a:cubicBezTo>
                    <a:cubicBezTo>
                      <a:pt x="117509" y="27253"/>
                      <a:pt x="123439" y="40298"/>
                      <a:pt x="122649" y="43856"/>
                    </a:cubicBezTo>
                    <a:cubicBezTo>
                      <a:pt x="117114" y="44647"/>
                      <a:pt x="53467" y="58088"/>
                      <a:pt x="49909" y="109875"/>
                    </a:cubicBezTo>
                    <a:cubicBezTo>
                      <a:pt x="47537" y="109480"/>
                      <a:pt x="39631" y="110666"/>
                      <a:pt x="45560" y="119758"/>
                    </a:cubicBezTo>
                    <a:cubicBezTo>
                      <a:pt x="29352" y="110666"/>
                      <a:pt x="25004" y="107503"/>
                      <a:pt x="25004" y="107503"/>
                    </a:cubicBezTo>
                    <a:cubicBezTo>
                      <a:pt x="25004" y="107503"/>
                      <a:pt x="22632" y="105922"/>
                      <a:pt x="21050" y="108294"/>
                    </a:cubicBezTo>
                    <a:cubicBezTo>
                      <a:pt x="19469" y="110666"/>
                      <a:pt x="2470" y="139129"/>
                      <a:pt x="1680" y="140315"/>
                    </a:cubicBezTo>
                    <a:cubicBezTo>
                      <a:pt x="889" y="141501"/>
                      <a:pt x="-1878" y="142687"/>
                      <a:pt x="2075" y="145454"/>
                    </a:cubicBezTo>
                    <a:cubicBezTo>
                      <a:pt x="6028" y="147826"/>
                      <a:pt x="34491" y="164430"/>
                      <a:pt x="39631" y="167593"/>
                    </a:cubicBezTo>
                    <a:lnTo>
                      <a:pt x="44770" y="170755"/>
                    </a:lnTo>
                    <a:cubicBezTo>
                      <a:pt x="44770" y="170755"/>
                      <a:pt x="48328" y="174313"/>
                      <a:pt x="51490" y="170755"/>
                    </a:cubicBezTo>
                    <a:cubicBezTo>
                      <a:pt x="54653" y="167197"/>
                      <a:pt x="70861" y="141501"/>
                      <a:pt x="70861" y="141501"/>
                    </a:cubicBezTo>
                    <a:cubicBezTo>
                      <a:pt x="70861" y="141501"/>
                      <a:pt x="74024" y="137548"/>
                      <a:pt x="70466" y="135176"/>
                    </a:cubicBezTo>
                    <a:cubicBezTo>
                      <a:pt x="67303" y="133199"/>
                      <a:pt x="53467" y="125293"/>
                      <a:pt x="52676" y="124502"/>
                    </a:cubicBezTo>
                    <a:cubicBezTo>
                      <a:pt x="51886" y="123712"/>
                      <a:pt x="51095" y="123316"/>
                      <a:pt x="52281" y="123316"/>
                    </a:cubicBezTo>
                    <a:cubicBezTo>
                      <a:pt x="52676" y="123316"/>
                      <a:pt x="56234" y="123712"/>
                      <a:pt x="56234" y="117782"/>
                    </a:cubicBezTo>
                    <a:cubicBezTo>
                      <a:pt x="56234" y="114619"/>
                      <a:pt x="53862" y="112643"/>
                      <a:pt x="53862" y="112643"/>
                    </a:cubicBezTo>
                    <a:cubicBezTo>
                      <a:pt x="53862" y="112643"/>
                      <a:pt x="64141" y="70738"/>
                      <a:pt x="109998" y="69948"/>
                    </a:cubicBezTo>
                    <a:cubicBezTo>
                      <a:pt x="109603" y="77459"/>
                      <a:pt x="113951" y="94458"/>
                      <a:pt x="130555" y="115805"/>
                    </a:cubicBezTo>
                    <a:cubicBezTo>
                      <a:pt x="129764" y="134385"/>
                      <a:pt x="117905" y="184196"/>
                      <a:pt x="89046" y="196846"/>
                    </a:cubicBezTo>
                    <a:cubicBezTo>
                      <a:pt x="86674" y="192893"/>
                      <a:pt x="82721" y="186963"/>
                      <a:pt x="80349" y="196451"/>
                    </a:cubicBezTo>
                    <a:cubicBezTo>
                      <a:pt x="74024" y="223333"/>
                      <a:pt x="72442" y="236379"/>
                      <a:pt x="75210" y="235588"/>
                    </a:cubicBezTo>
                    <a:cubicBezTo>
                      <a:pt x="75210" y="235588"/>
                      <a:pt x="79163" y="225310"/>
                      <a:pt x="84697" y="217008"/>
                    </a:cubicBezTo>
                    <a:cubicBezTo>
                      <a:pt x="90232" y="208706"/>
                      <a:pt x="88255" y="203962"/>
                      <a:pt x="89441" y="205544"/>
                    </a:cubicBezTo>
                    <a:cubicBezTo>
                      <a:pt x="92209" y="210287"/>
                      <a:pt x="92999" y="209892"/>
                      <a:pt x="93395" y="209892"/>
                    </a:cubicBezTo>
                    <a:cubicBezTo>
                      <a:pt x="97743" y="206729"/>
                      <a:pt x="147949" y="178662"/>
                      <a:pt x="156646" y="131618"/>
                    </a:cubicBezTo>
                    <a:cubicBezTo>
                      <a:pt x="160600" y="131223"/>
                      <a:pt x="167320" y="131223"/>
                      <a:pt x="175622" y="127665"/>
                    </a:cubicBezTo>
                    <a:cubicBezTo>
                      <a:pt x="184319" y="124107"/>
                      <a:pt x="215945" y="118177"/>
                      <a:pt x="247966" y="135571"/>
                    </a:cubicBezTo>
                    <a:cubicBezTo>
                      <a:pt x="248361" y="135967"/>
                      <a:pt x="249152" y="134781"/>
                      <a:pt x="249547" y="135176"/>
                    </a:cubicBezTo>
                    <a:cubicBezTo>
                      <a:pt x="248757" y="141106"/>
                      <a:pt x="251129" y="147826"/>
                      <a:pt x="255082" y="144664"/>
                    </a:cubicBezTo>
                    <a:cubicBezTo>
                      <a:pt x="259035" y="141501"/>
                      <a:pt x="276034" y="127665"/>
                      <a:pt x="279987" y="124502"/>
                    </a:cubicBezTo>
                    <a:cubicBezTo>
                      <a:pt x="283940" y="121340"/>
                      <a:pt x="279987" y="119758"/>
                      <a:pt x="273662" y="124107"/>
                    </a:cubicBezTo>
                    <a:cubicBezTo>
                      <a:pt x="265756" y="129246"/>
                      <a:pt x="251919" y="132409"/>
                      <a:pt x="251919" y="132409"/>
                    </a:cubicBezTo>
                    <a:cubicBezTo>
                      <a:pt x="251919" y="132409"/>
                      <a:pt x="254291" y="128456"/>
                      <a:pt x="253896" y="128060"/>
                    </a:cubicBezTo>
                    <a:cubicBezTo>
                      <a:pt x="252710" y="126874"/>
                      <a:pt x="254686" y="128851"/>
                      <a:pt x="253896" y="128060"/>
                    </a:cubicBezTo>
                    <a:cubicBezTo>
                      <a:pt x="251919" y="126479"/>
                      <a:pt x="217526" y="96039"/>
                      <a:pt x="167320" y="103946"/>
                    </a:cubicBezTo>
                    <a:cubicBezTo>
                      <a:pt x="165739" y="103550"/>
                      <a:pt x="162576" y="97620"/>
                      <a:pt x="162181" y="89714"/>
                    </a:cubicBezTo>
                    <a:cubicBezTo>
                      <a:pt x="161786" y="81807"/>
                      <a:pt x="165343" y="70738"/>
                      <a:pt x="164553" y="69157"/>
                    </a:cubicBezTo>
                    <a:cubicBezTo>
                      <a:pt x="163367" y="65994"/>
                      <a:pt x="217526" y="68762"/>
                      <a:pt x="227804" y="26462"/>
                    </a:cubicBezTo>
                    <a:cubicBezTo>
                      <a:pt x="231758" y="25276"/>
                      <a:pt x="231758" y="26462"/>
                      <a:pt x="235711" y="22509"/>
                    </a:cubicBezTo>
                    <a:cubicBezTo>
                      <a:pt x="239664" y="18556"/>
                      <a:pt x="235316" y="18951"/>
                      <a:pt x="230967" y="14998"/>
                    </a:cubicBezTo>
                    <a:cubicBezTo>
                      <a:pt x="226619" y="11045"/>
                      <a:pt x="224247" y="14603"/>
                      <a:pt x="223061" y="18160"/>
                    </a:cubicBezTo>
                    <a:cubicBezTo>
                      <a:pt x="221875" y="21718"/>
                      <a:pt x="223851" y="20532"/>
                      <a:pt x="225037" y="22114"/>
                    </a:cubicBezTo>
                    <a:cubicBezTo>
                      <a:pt x="223456" y="24486"/>
                      <a:pt x="204480" y="55321"/>
                      <a:pt x="172459" y="46228"/>
                    </a:cubicBezTo>
                    <a:cubicBezTo>
                      <a:pt x="152298" y="39903"/>
                      <a:pt x="145577" y="41484"/>
                      <a:pt x="145577" y="414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1726B6-13EC-4E96-A47C-326E70A64133}"/>
                  </a:ext>
                </a:extLst>
              </p:cNvPr>
              <p:cNvSpPr/>
              <p:nvPr/>
            </p:nvSpPr>
            <p:spPr>
              <a:xfrm>
                <a:off x="2167441" y="3152261"/>
                <a:ext cx="108385" cy="230959"/>
              </a:xfrm>
              <a:custGeom>
                <a:avLst/>
                <a:gdLst>
                  <a:gd name="connsiteX0" fmla="*/ 11125 w 25973"/>
                  <a:gd name="connsiteY0" fmla="*/ 5535 h 55345"/>
                  <a:gd name="connsiteX1" fmla="*/ 17450 w 25973"/>
                  <a:gd name="connsiteY1" fmla="*/ 0 h 55345"/>
                  <a:gd name="connsiteX2" fmla="*/ 23380 w 25973"/>
                  <a:gd name="connsiteY2" fmla="*/ 15813 h 55345"/>
                  <a:gd name="connsiteX3" fmla="*/ 21799 w 25973"/>
                  <a:gd name="connsiteY3" fmla="*/ 55345 h 55345"/>
                  <a:gd name="connsiteX4" fmla="*/ 3614 w 25973"/>
                  <a:gd name="connsiteY4" fmla="*/ 28859 h 55345"/>
                  <a:gd name="connsiteX5" fmla="*/ 56 w 25973"/>
                  <a:gd name="connsiteY5" fmla="*/ 1581 h 55345"/>
                  <a:gd name="connsiteX6" fmla="*/ 11125 w 25973"/>
                  <a:gd name="connsiteY6" fmla="*/ 5535 h 55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73" h="55345">
                    <a:moveTo>
                      <a:pt x="11125" y="5535"/>
                    </a:moveTo>
                    <a:cubicBezTo>
                      <a:pt x="13497" y="5139"/>
                      <a:pt x="17450" y="0"/>
                      <a:pt x="17450" y="0"/>
                    </a:cubicBezTo>
                    <a:cubicBezTo>
                      <a:pt x="17450" y="0"/>
                      <a:pt x="21008" y="5535"/>
                      <a:pt x="23380" y="15813"/>
                    </a:cubicBezTo>
                    <a:cubicBezTo>
                      <a:pt x="28520" y="40718"/>
                      <a:pt x="24962" y="51392"/>
                      <a:pt x="21799" y="55345"/>
                    </a:cubicBezTo>
                    <a:cubicBezTo>
                      <a:pt x="13497" y="54159"/>
                      <a:pt x="7963" y="43090"/>
                      <a:pt x="3614" y="28859"/>
                    </a:cubicBezTo>
                    <a:cubicBezTo>
                      <a:pt x="-734" y="15022"/>
                      <a:pt x="56" y="1581"/>
                      <a:pt x="56" y="1581"/>
                    </a:cubicBezTo>
                    <a:cubicBezTo>
                      <a:pt x="56" y="1581"/>
                      <a:pt x="8753" y="5930"/>
                      <a:pt x="11125" y="55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DAB2029-EEEE-4F1C-85F6-C6C52FBDEEE1}"/>
                  </a:ext>
                </a:extLst>
              </p:cNvPr>
              <p:cNvSpPr/>
              <p:nvPr/>
            </p:nvSpPr>
            <p:spPr>
              <a:xfrm>
                <a:off x="2197369" y="3150610"/>
                <a:ext cx="81739" cy="257715"/>
              </a:xfrm>
              <a:custGeom>
                <a:avLst/>
                <a:gdLst>
                  <a:gd name="connsiteX0" fmla="*/ 0 w 19588"/>
                  <a:gd name="connsiteY0" fmla="*/ 2372 h 61757"/>
                  <a:gd name="connsiteX1" fmla="*/ 8697 w 19588"/>
                  <a:gd name="connsiteY1" fmla="*/ 56531 h 61757"/>
                  <a:gd name="connsiteX2" fmla="*/ 18976 w 19588"/>
                  <a:gd name="connsiteY2" fmla="*/ 52973 h 61757"/>
                  <a:gd name="connsiteX3" fmla="*/ 3953 w 19588"/>
                  <a:gd name="connsiteY3" fmla="*/ 1581 h 61757"/>
                  <a:gd name="connsiteX4" fmla="*/ 3163 w 19588"/>
                  <a:gd name="connsiteY4" fmla="*/ 0 h 61757"/>
                  <a:gd name="connsiteX5" fmla="*/ 0 w 19588"/>
                  <a:gd name="connsiteY5" fmla="*/ 2372 h 6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88" h="61757">
                    <a:moveTo>
                      <a:pt x="0" y="2372"/>
                    </a:moveTo>
                    <a:cubicBezTo>
                      <a:pt x="0" y="2372"/>
                      <a:pt x="6720" y="48229"/>
                      <a:pt x="8697" y="56531"/>
                    </a:cubicBezTo>
                    <a:cubicBezTo>
                      <a:pt x="9488" y="60880"/>
                      <a:pt x="22533" y="67205"/>
                      <a:pt x="18976" y="52973"/>
                    </a:cubicBezTo>
                    <a:cubicBezTo>
                      <a:pt x="15418" y="38742"/>
                      <a:pt x="3953" y="1581"/>
                      <a:pt x="3953" y="1581"/>
                    </a:cubicBezTo>
                    <a:lnTo>
                      <a:pt x="3163" y="0"/>
                    </a:lnTo>
                    <a:lnTo>
                      <a:pt x="0" y="2372"/>
                    </a:lnTo>
                    <a:close/>
                  </a:path>
                </a:pathLst>
              </a:custGeom>
              <a:solidFill>
                <a:srgbClr val="151B19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</p:grpSp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F58E606C-2FE7-43E8-A916-1C4F32CC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44" b="9752"/>
            <a:stretch/>
          </p:blipFill>
          <p:spPr>
            <a:xfrm>
              <a:off x="2377764" y="4968197"/>
              <a:ext cx="2336800" cy="4216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F3B79F-7859-46A8-B7A5-8CA042938179}"/>
              </a:ext>
            </a:extLst>
          </p:cNvPr>
          <p:cNvSpPr txBox="1"/>
          <p:nvPr userDrawn="1"/>
        </p:nvSpPr>
        <p:spPr>
          <a:xfrm>
            <a:off x="6096001" y="6173620"/>
            <a:ext cx="5148263" cy="6843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400" b="1" dirty="0"/>
              <a:t>wallstreetprep</a:t>
            </a:r>
            <a:r>
              <a:rPr lang="en-US" sz="1400" b="1" dirty="0">
                <a:solidFill>
                  <a:schemeClr val="accent1"/>
                </a:solidFill>
              </a:rPr>
              <a:t>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46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0" y="8452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062BD03-134C-4FBA-8330-0CCF24131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977" y="1792544"/>
            <a:ext cx="7905311" cy="19525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0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457246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 marL="685868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 marL="914492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[Chapter Name - 90pt]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2CC1C-EF5A-4749-A3FC-E6F6CABF7F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0978" y="1171840"/>
            <a:ext cx="10298522" cy="493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ZA" dirty="0"/>
              <a:t>[COURSE NAME - 30pt]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F90251-DECC-A644-966C-759088FAC5F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17" name="Freeform: Shape 5">
              <a:extLst>
                <a:ext uri="{FF2B5EF4-FFF2-40B4-BE49-F238E27FC236}">
                  <a16:creationId xmlns:a16="http://schemas.microsoft.com/office/drawing/2014/main" id="{B32BA504-BD78-7C41-B0A6-9BC411DE508E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49915F92-D025-6247-8D47-003220E8B3BE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0" name="Freeform: Shape 7">
              <a:extLst>
                <a:ext uri="{FF2B5EF4-FFF2-40B4-BE49-F238E27FC236}">
                  <a16:creationId xmlns:a16="http://schemas.microsoft.com/office/drawing/2014/main" id="{BE328864-E4B0-D242-BE77-6F6AA0F11466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1" name="Freeform: Shape 8">
              <a:extLst>
                <a:ext uri="{FF2B5EF4-FFF2-40B4-BE49-F238E27FC236}">
                  <a16:creationId xmlns:a16="http://schemas.microsoft.com/office/drawing/2014/main" id="{3AAE5804-4F81-8A48-BC2C-64BB51127242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780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hapter + 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6579" y="0"/>
            <a:ext cx="12198577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062BD03-134C-4FBA-8330-0CCF24131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978" y="1319284"/>
            <a:ext cx="5155022" cy="4447010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0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457223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 marL="685834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 marL="914446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[Chapter Name - 90pt]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5848A-3558-47F9-911A-B1C8D68EBBCB}"/>
              </a:ext>
            </a:extLst>
          </p:cNvPr>
          <p:cNvSpPr txBox="1"/>
          <p:nvPr userDrawn="1"/>
        </p:nvSpPr>
        <p:spPr>
          <a:xfrm>
            <a:off x="940979" y="782473"/>
            <a:ext cx="3439953" cy="4913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6"/>
                </a:solidFill>
              </a:rPr>
              <a:t>LEARNING OBJECTIVES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2BFFDC9D-7367-1400-2F14-A2A32CE23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9524" y="1332272"/>
            <a:ext cx="4764740" cy="5106628"/>
          </a:xfrm>
        </p:spPr>
        <p:txBody>
          <a:bodyPr/>
          <a:lstStyle>
            <a:lvl1pPr marL="304815" indent="-304815">
              <a:buClr>
                <a:schemeClr val="accent6"/>
              </a:buClr>
              <a:buFont typeface="Wingdings" pitchFamily="2" charset="2"/>
              <a:buChar char="ü"/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r>
              <a:rPr lang="en-US" dirty="0"/>
              <a:t>[Objective 1 – 30pt]</a:t>
            </a:r>
          </a:p>
          <a:p>
            <a:pPr lvl="1"/>
            <a:r>
              <a:rPr lang="en-US" dirty="0"/>
              <a:t>[Subobjective]</a:t>
            </a:r>
          </a:p>
          <a:p>
            <a:pPr marL="304815" marR="0" lvl="0" indent="-304815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chemeClr val="accent6"/>
              </a:buClr>
              <a:buSzTx/>
              <a:buFont typeface="Wingdings" pitchFamily="2" charset="2"/>
              <a:buChar char="ü"/>
              <a:tabLst/>
              <a:defRPr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326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1" y="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[Our Journey Header – 42pt]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D0D0596-24B1-DC47-BF77-B1F094908FB4}"/>
              </a:ext>
            </a:extLst>
          </p:cNvPr>
          <p:cNvGrpSpPr/>
          <p:nvPr userDrawn="1"/>
        </p:nvGrpSpPr>
        <p:grpSpPr>
          <a:xfrm>
            <a:off x="10050780" y="201343"/>
            <a:ext cx="1188720" cy="1163697"/>
            <a:chOff x="10050780" y="201342"/>
            <a:chExt cx="1188720" cy="1163697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4D2B10D4-D401-4A47-A091-2413BFA5C156}"/>
                </a:ext>
              </a:extLst>
            </p:cNvPr>
            <p:cNvSpPr/>
            <p:nvPr userDrawn="1"/>
          </p:nvSpPr>
          <p:spPr>
            <a:xfrm>
              <a:off x="10050780" y="201342"/>
              <a:ext cx="1188720" cy="1163697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275" name="Picture 274" descr="Icon&#10;&#10;Description automatically generated">
              <a:extLst>
                <a:ext uri="{FF2B5EF4-FFF2-40B4-BE49-F238E27FC236}">
                  <a16:creationId xmlns:a16="http://schemas.microsoft.com/office/drawing/2014/main" id="{F79A0A2D-54E1-B343-A1BA-40F75E117B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97" y="296614"/>
              <a:ext cx="899885" cy="973152"/>
            </a:xfrm>
            <a:prstGeom prst="rect">
              <a:avLst/>
            </a:prstGeom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95A5073-8055-0749-A649-23C313950BF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277" name="Freeform: Shape 7">
              <a:extLst>
                <a:ext uri="{FF2B5EF4-FFF2-40B4-BE49-F238E27FC236}">
                  <a16:creationId xmlns:a16="http://schemas.microsoft.com/office/drawing/2014/main" id="{07562C7D-9CC3-5845-87F5-203EC4BE9505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78" name="Freeform: Shape 8">
              <a:extLst>
                <a:ext uri="{FF2B5EF4-FFF2-40B4-BE49-F238E27FC236}">
                  <a16:creationId xmlns:a16="http://schemas.microsoft.com/office/drawing/2014/main" id="{B2E9CA9B-1D91-D94E-B83C-F7EA859A7517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79" name="Freeform: Shape 9">
              <a:extLst>
                <a:ext uri="{FF2B5EF4-FFF2-40B4-BE49-F238E27FC236}">
                  <a16:creationId xmlns:a16="http://schemas.microsoft.com/office/drawing/2014/main" id="{86009FDC-23E6-214D-9607-A4D6A2DC297E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80" name="Freeform: Shape 10">
              <a:extLst>
                <a:ext uri="{FF2B5EF4-FFF2-40B4-BE49-F238E27FC236}">
                  <a16:creationId xmlns:a16="http://schemas.microsoft.com/office/drawing/2014/main" id="{77358D90-F075-7646-A949-BEBA2B807120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1CDAF43-9972-F847-BF14-D1C2E84D03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89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2" y="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[Files Header – 42pt]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DBA9721-A010-F24A-A62F-A87F229F29CD}"/>
              </a:ext>
            </a:extLst>
          </p:cNvPr>
          <p:cNvGrpSpPr/>
          <p:nvPr userDrawn="1"/>
        </p:nvGrpSpPr>
        <p:grpSpPr>
          <a:xfrm>
            <a:off x="10050780" y="190457"/>
            <a:ext cx="1188720" cy="1174583"/>
            <a:chOff x="10050780" y="190456"/>
            <a:chExt cx="1188720" cy="1174583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73DD7C1-4928-314A-AB50-7C27C9C5F013}"/>
                </a:ext>
              </a:extLst>
            </p:cNvPr>
            <p:cNvSpPr/>
            <p:nvPr userDrawn="1"/>
          </p:nvSpPr>
          <p:spPr>
            <a:xfrm>
              <a:off x="10050780" y="201342"/>
              <a:ext cx="1188720" cy="1163697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69" name="Picture 68" descr="Icon&#10;&#10;Description automatically generated">
              <a:extLst>
                <a:ext uri="{FF2B5EF4-FFF2-40B4-BE49-F238E27FC236}">
                  <a16:creationId xmlns:a16="http://schemas.microsoft.com/office/drawing/2014/main" id="{88A057A6-AEBB-9C46-B778-F0FBC7F5E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6923" y="190456"/>
              <a:ext cx="1056317" cy="107596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49B8D1-B065-C14F-9CE6-80FCB511FBCF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71" name="Freeform: Shape 7">
              <a:extLst>
                <a:ext uri="{FF2B5EF4-FFF2-40B4-BE49-F238E27FC236}">
                  <a16:creationId xmlns:a16="http://schemas.microsoft.com/office/drawing/2014/main" id="{EB9781A0-999C-2348-B999-09A4AF4C78E4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72" name="Freeform: Shape 8">
              <a:extLst>
                <a:ext uri="{FF2B5EF4-FFF2-40B4-BE49-F238E27FC236}">
                  <a16:creationId xmlns:a16="http://schemas.microsoft.com/office/drawing/2014/main" id="{F9E6C74A-D4A1-4743-B631-F614D8A5A8D5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3" name="Freeform: Shape 9">
              <a:extLst>
                <a:ext uri="{FF2B5EF4-FFF2-40B4-BE49-F238E27FC236}">
                  <a16:creationId xmlns:a16="http://schemas.microsoft.com/office/drawing/2014/main" id="{7549E3C1-4388-A443-9088-76EF04FF72F1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4" name="Freeform: Shape 10">
              <a:extLst>
                <a:ext uri="{FF2B5EF4-FFF2-40B4-BE49-F238E27FC236}">
                  <a16:creationId xmlns:a16="http://schemas.microsoft.com/office/drawing/2014/main" id="{40179C02-DC77-0B42-8AD2-DE5F36F23E62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9A9D0E1-51E0-CA4A-825B-98C9D71E30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0122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57B6A8-6AB5-F64C-9216-0C01CAE9AF9B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CD946-1D29-5D45-B78E-714A99F1B330}"/>
              </a:ext>
            </a:extLst>
          </p:cNvPr>
          <p:cNvSpPr/>
          <p:nvPr userDrawn="1"/>
        </p:nvSpPr>
        <p:spPr>
          <a:xfrm>
            <a:off x="-2" y="1190455"/>
            <a:ext cx="12192000" cy="5694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1814B34-834A-2B41-A695-C67E26684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8449636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 Big Bold Simple List Header - 42pt]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EF9B97-7197-6442-8D4C-340B38777DE1}"/>
              </a:ext>
            </a:extLst>
          </p:cNvPr>
          <p:cNvGrpSpPr/>
          <p:nvPr userDrawn="1"/>
        </p:nvGrpSpPr>
        <p:grpSpPr>
          <a:xfrm>
            <a:off x="9617531" y="-14298"/>
            <a:ext cx="1621967" cy="1204753"/>
            <a:chOff x="9617530" y="-14298"/>
            <a:chExt cx="1621967" cy="12047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AF1FB8-E4F8-F640-9E89-3EC5B780D2CB}"/>
                </a:ext>
              </a:extLst>
            </p:cNvPr>
            <p:cNvSpPr/>
            <p:nvPr/>
          </p:nvSpPr>
          <p:spPr>
            <a:xfrm>
              <a:off x="9617530" y="-14298"/>
              <a:ext cx="1621967" cy="1204753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bIns="182880" anchor="b">
              <a:noAutofit/>
            </a:bodyPr>
            <a:lstStyle/>
            <a:p>
              <a:pPr algn="ctr"/>
              <a:r>
                <a:rPr lang="en-US" sz="1200" b="1" dirty="0">
                  <a:latin typeface="+mj-lt"/>
                  <a:ea typeface="SF Pro Display" pitchFamily="2" charset="0"/>
                  <a:cs typeface="Calibri" panose="020F0502020204030204" pitchFamily="34" charset="0"/>
                </a:rPr>
                <a:t>SUMMARY</a:t>
              </a:r>
            </a:p>
          </p:txBody>
        </p:sp>
        <p:pic>
          <p:nvPicPr>
            <p:cNvPr id="10" name="Graphic 9" descr="Clipboard Checked outline">
              <a:extLst>
                <a:ext uri="{FF2B5EF4-FFF2-40B4-BE49-F238E27FC236}">
                  <a16:creationId xmlns:a16="http://schemas.microsoft.com/office/drawing/2014/main" id="{6BAFC69E-3129-4C4A-B1BB-EE1355BB3F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0876" y="91463"/>
              <a:ext cx="655274" cy="655274"/>
            </a:xfrm>
            <a:prstGeom prst="rect">
              <a:avLst/>
            </a:prstGeom>
          </p:spPr>
        </p:pic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4CF88ED-E247-214B-BD56-81CB284E9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5997" cy="4762500"/>
          </a:xfrm>
          <a:prstGeom prst="rect">
            <a:avLst/>
          </a:prstGeom>
        </p:spPr>
        <p:txBody>
          <a:bodyPr/>
          <a:lstStyle>
            <a:lvl1pPr marL="396260" indent="-396260">
              <a:spcBef>
                <a:spcPts val="800"/>
              </a:spcBef>
              <a:spcAft>
                <a:spcPts val="333"/>
              </a:spcAft>
              <a:buClr>
                <a:schemeClr val="accent6"/>
              </a:buClr>
              <a:buFont typeface="Wingdings" panose="05000000000000000000" pitchFamily="2" charset="2"/>
              <a:buChar char="ü"/>
              <a:defRPr sz="2000" baseline="0">
                <a:solidFill>
                  <a:schemeClr val="bg1"/>
                </a:solidFill>
              </a:defRPr>
            </a:lvl1pPr>
            <a:lvl2pPr marL="792520" indent="-274334">
              <a:spcBef>
                <a:spcPts val="333"/>
              </a:spcBef>
              <a:spcAft>
                <a:spcPts val="333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[First objective – 30pt]</a:t>
            </a:r>
          </a:p>
          <a:p>
            <a:pPr lvl="1"/>
            <a:r>
              <a:rPr lang="en-US" dirty="0"/>
              <a:t>[Second level]</a:t>
            </a:r>
          </a:p>
          <a:p>
            <a:pPr lvl="2"/>
            <a:r>
              <a:rPr lang="en-US" dirty="0"/>
              <a:t>[Third level]</a:t>
            </a:r>
          </a:p>
          <a:p>
            <a:pPr lvl="3"/>
            <a:r>
              <a:rPr lang="en-US" dirty="0"/>
              <a:t>[Forth level]</a:t>
            </a:r>
          </a:p>
          <a:p>
            <a:pPr lvl="4"/>
            <a:r>
              <a:rPr lang="en-US" dirty="0"/>
              <a:t>[Fifth level]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626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1ED069-7D52-4D07-A1DB-22CF746A371E}"/>
              </a:ext>
            </a:extLst>
          </p:cNvPr>
          <p:cNvSpPr/>
          <p:nvPr userDrawn="1"/>
        </p:nvSpPr>
        <p:spPr>
          <a:xfrm>
            <a:off x="-6578" y="0"/>
            <a:ext cx="12198577" cy="6885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6579" y="0"/>
            <a:ext cx="12198577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BA226A8-936A-435A-A15B-72F169C2827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47739" y="609600"/>
            <a:ext cx="10296525" cy="5829300"/>
          </a:xfrm>
          <a:prstGeom prst="rect">
            <a:avLst/>
          </a:prstGeom>
        </p:spPr>
        <p:txBody>
          <a:bodyPr lIns="914400" tIns="91440" rIns="914400" bIns="91440" anchor="ctr">
            <a:noAutofit/>
          </a:bodyPr>
          <a:lstStyle>
            <a:lvl1pPr algn="ctr">
              <a:lnSpc>
                <a:spcPct val="100000"/>
              </a:lnSpc>
              <a:defRPr sz="4000" b="1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Type in your main point or important thing to remember sentence here. </a:t>
            </a:r>
            <a:br>
              <a:rPr lang="en-US" dirty="0"/>
            </a:br>
            <a:r>
              <a:rPr lang="en-US" dirty="0"/>
              <a:t>Use green to highlight the main point. (60pt)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9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018B-CE6F-4C66-BDFF-5F430C797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39CC5-6A27-4D42-9FF5-FD011D1E22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02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018B-CE6F-4C66-BDFF-5F430C797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4B0A9-567D-D745-AC94-F915185D43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1676400"/>
            <a:ext cx="4880502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F1CED71-19D8-AE44-AC9A-F6EEE0DC52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1676400"/>
            <a:ext cx="4880502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918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F7F0-139C-4A12-BCFC-DD648F28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C2FE-E98F-E64B-B3B3-AD304C3902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76400"/>
            <a:ext cx="5147733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219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F7F0-139C-4A12-BCFC-DD648F28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8D42D-5B2B-5044-9C54-38DB7BCD1B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676400"/>
            <a:ext cx="5148792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96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018B-CE6F-4C66-BDFF-5F430C797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6237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 Left,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E8A597-10C4-4631-9D92-76C505B23B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2490" y="1676402"/>
            <a:ext cx="4957010" cy="476249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0A251-37CC-4C46-80EE-92B5588AD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5147733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58B41E-B2A5-866E-3538-2F09F261E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18229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or Full Char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B70F-B446-413F-B0B4-045643D5A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17759-1165-44EF-B84F-826A3A3646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1" y="1676400"/>
            <a:ext cx="2664157" cy="4762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000" b="1" baseline="0"/>
            </a:lvl1pPr>
          </a:lstStyle>
          <a:p>
            <a:pPr lvl="0"/>
            <a:r>
              <a:rPr lang="en-US" dirty="0"/>
              <a:t>[Add content here]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8874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20812D-AFF0-4D24-961C-232BB569BC8C}"/>
              </a:ext>
            </a:extLst>
          </p:cNvPr>
          <p:cNvSpPr/>
          <p:nvPr userDrawn="1"/>
        </p:nvSpPr>
        <p:spPr>
          <a:xfrm>
            <a:off x="0" y="0"/>
            <a:ext cx="2603500" cy="189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3246A7-82A1-4C20-99E1-E69BFBB0CC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b">
            <a:noAutofit/>
          </a:bodyPr>
          <a:lstStyle>
            <a:lvl1pPr marL="0" indent="0" algn="ctr">
              <a:buNone/>
              <a:defRPr lang="en-US" dirty="0"/>
            </a:lvl1pPr>
          </a:lstStyle>
          <a:p>
            <a:pPr lvl="0" algn="ctr"/>
            <a:r>
              <a:rPr lang="en-US" dirty="0"/>
              <a:t> Click icon in the middle to add a stock image, or an image of a chart/model.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7095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/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20812D-AFF0-4D24-961C-232BB569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3246A7-82A1-4C20-99E1-E69BFBB0CC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8734" y="459430"/>
            <a:ext cx="11294533" cy="5979470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b">
            <a:noAutofit/>
          </a:bodyPr>
          <a:lstStyle>
            <a:lvl1pPr marL="0" indent="0" algn="ctr">
              <a:buNone/>
              <a:defRPr lang="en-US" dirty="0"/>
            </a:lvl1pPr>
          </a:lstStyle>
          <a:p>
            <a:pPr lvl="0" algn="ctr"/>
            <a:r>
              <a:rPr lang="en-US" dirty="0"/>
              <a:t> Click icon in the middle to add a stock image, or an image of a chart/model.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052DED-D37A-4F95-9C5C-2DA05A70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4739" y="283931"/>
            <a:ext cx="2917295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82880" tIns="137160" rIns="182880" bIns="137160" rtlCol="0" anchor="ctr">
            <a:sp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[Type Your Header Here - 30pt]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350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FFCCF5-40DB-204C-9E9E-8C7816252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640080" tIns="228600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B93C4E-7D4D-3D43-9376-CCDABBD78B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640080" tIns="2286000" rIns="640080"/>
          <a:lstStyle>
            <a:lvl1pPr marL="0" indent="0">
              <a:buClr>
                <a:schemeClr val="tx1"/>
              </a:buClr>
              <a:buNone/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10" name="Content Placeholder 42">
            <a:extLst>
              <a:ext uri="{FF2B5EF4-FFF2-40B4-BE49-F238E27FC236}">
                <a16:creationId xmlns:a16="http://schemas.microsoft.com/office/drawing/2014/main" id="{6E35BCA1-4D57-054F-8FBD-1E7897FA5C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46947" y="1936234"/>
            <a:ext cx="2891608" cy="1746577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16" name="Content Placeholder 42">
            <a:extLst>
              <a:ext uri="{FF2B5EF4-FFF2-40B4-BE49-F238E27FC236}">
                <a16:creationId xmlns:a16="http://schemas.microsoft.com/office/drawing/2014/main" id="{7525F365-E93A-124C-86A1-B88EDD0CDE4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360854" y="1936234"/>
            <a:ext cx="2891608" cy="1746577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</a:t>
            </a:r>
            <a:r>
              <a:rPr lang="en-US" dirty="0" err="1"/>
              <a:t>Ico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597B91-142A-2E18-20BB-5AE53527C8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873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6F2B662-54CE-FC3C-B313-0105205000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08922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173736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A1F8BD1-9079-8F48-A956-BF560F9204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267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173736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2" name="Content Placeholder 42">
            <a:extLst>
              <a:ext uri="{FF2B5EF4-FFF2-40B4-BE49-F238E27FC236}">
                <a16:creationId xmlns:a16="http://schemas.microsoft.com/office/drawing/2014/main" id="{46D6C70E-6B0A-A940-B98B-438C77D7C0B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935039" y="1636275"/>
            <a:ext cx="2321922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791C34-1CF4-6647-91DA-19E2BC29E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579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173736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4" name="Content Placeholder 42">
            <a:extLst>
              <a:ext uri="{FF2B5EF4-FFF2-40B4-BE49-F238E27FC236}">
                <a16:creationId xmlns:a16="http://schemas.microsoft.com/office/drawing/2014/main" id="{01681FFF-8C12-2F44-A063-C108FD3A934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95695" y="1636275"/>
            <a:ext cx="2321922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5" name="Content Placeholder 42">
            <a:extLst>
              <a:ext uri="{FF2B5EF4-FFF2-40B4-BE49-F238E27FC236}">
                <a16:creationId xmlns:a16="http://schemas.microsoft.com/office/drawing/2014/main" id="{D3226688-598F-D247-815A-EC75E3E3F80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74383" y="1636274"/>
            <a:ext cx="2321922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C59EC6-AC50-2B67-DBFA-0C261118B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147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E3B18D-D397-E94C-B40D-8C8CF3240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5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6" name="Content Placeholder 42">
            <a:extLst>
              <a:ext uri="{FF2B5EF4-FFF2-40B4-BE49-F238E27FC236}">
                <a16:creationId xmlns:a16="http://schemas.microsoft.com/office/drawing/2014/main" id="{D158CCCA-F5B5-EC48-84AF-5562E68FE9B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1322954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F88B658-4156-F34F-9C23-C0368A86A0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0976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7" name="Content Placeholder 42">
            <a:extLst>
              <a:ext uri="{FF2B5EF4-FFF2-40B4-BE49-F238E27FC236}">
                <a16:creationId xmlns:a16="http://schemas.microsoft.com/office/drawing/2014/main" id="{62041544-F5EC-DC4B-9755-FD57A094AE0E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941424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4635B50-FD4A-0742-AF24-3087306871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791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tx2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9" name="Content Placeholder 42">
            <a:extLst>
              <a:ext uri="{FF2B5EF4-FFF2-40B4-BE49-F238E27FC236}">
                <a16:creationId xmlns:a16="http://schemas.microsoft.com/office/drawing/2014/main" id="{5388EB6F-8680-104A-BC82-134EE0D08A6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178366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E52513A-AA10-0142-ACEC-4F893806F36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8944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31" name="Content Placeholder 42">
            <a:extLst>
              <a:ext uri="{FF2B5EF4-FFF2-40B4-BE49-F238E27FC236}">
                <a16:creationId xmlns:a16="http://schemas.microsoft.com/office/drawing/2014/main" id="{87FB1A7F-A4E7-984C-82D0-2B93F4E4EB5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559895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A359F1-B9E7-513B-E47D-D3B46F624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4967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FFCCF5-40DB-204C-9E9E-8C7816252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B93C4E-7D4D-3D43-9376-CCDABBD78B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5036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FFCCF5-40DB-204C-9E9E-8C7816252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2422358"/>
            <a:ext cx="4880502" cy="4016542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B93C4E-7D4D-3D43-9376-CCDABBD78B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2422358"/>
            <a:ext cx="4880502" cy="4016542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375C4C-C663-720F-99D9-9402E40AF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745957"/>
          </a:xfrm>
        </p:spPr>
        <p:txBody>
          <a:bodyPr/>
          <a:lstStyle>
            <a:lvl1pPr marL="0" indent="0">
              <a:buNone/>
              <a:defRPr b="1"/>
            </a:lvl1pPr>
            <a:lvl2pPr marL="457223" indent="0">
              <a:buNone/>
              <a:defRPr/>
            </a:lvl2pPr>
          </a:lstStyle>
          <a:p>
            <a:pPr lvl="0"/>
            <a:r>
              <a:rPr lang="en-US" dirty="0"/>
              <a:t>[Level 1 – 30pt]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0419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F12C8E4-3876-2E4F-B361-0816FA011E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08923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A1F8BD1-9079-8F48-A956-BF560F9204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267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791C34-1CF4-6647-91DA-19E2BC29E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579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B47CB3-8529-1A54-C8A6-D73DEA72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9540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375C4C-C663-720F-99D9-9402E40AF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745957"/>
          </a:xfrm>
        </p:spPr>
        <p:txBody>
          <a:bodyPr/>
          <a:lstStyle>
            <a:lvl1pPr marL="0" indent="0">
              <a:buNone/>
              <a:defRPr b="1"/>
            </a:lvl1pPr>
            <a:lvl2pPr marL="457223" indent="0">
              <a:buNone/>
              <a:defRPr/>
            </a:lvl2pPr>
          </a:lstStyle>
          <a:p>
            <a:pPr lvl="0"/>
            <a:r>
              <a:rPr lang="en-US" dirty="0"/>
              <a:t>[Level 1 – 30pt]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282508F-0ADB-98FD-D488-550E371C57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08923" y="2422357"/>
            <a:ext cx="3165686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D2ED0-008A-6DB9-CAD4-5BF32634BA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267" y="2422357"/>
            <a:ext cx="3165686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180E340-CB51-0152-39A6-8E8DF9583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579" y="2422357"/>
            <a:ext cx="3165686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45655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E3B18D-D397-E94C-B40D-8C8CF3240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5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F88B658-4156-F34F-9C23-C0368A86A0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0976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4635B50-FD4A-0742-AF24-3087306871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791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tx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E52513A-AA10-0142-ACEC-4F893806F36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8944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78F53A-85B6-7DFC-63DB-A1061F655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2997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375C4C-C663-720F-99D9-9402E40AF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745957"/>
          </a:xfrm>
        </p:spPr>
        <p:txBody>
          <a:bodyPr/>
          <a:lstStyle>
            <a:lvl1pPr marL="0" indent="0">
              <a:buNone/>
              <a:defRPr b="1"/>
            </a:lvl1pPr>
            <a:lvl2pPr marL="457223" indent="0">
              <a:buNone/>
              <a:defRPr/>
            </a:lvl2pPr>
          </a:lstStyle>
          <a:p>
            <a:pPr lvl="0"/>
            <a:r>
              <a:rPr lang="en-US" dirty="0"/>
              <a:t>[Level 1 – 30pt]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EF610D-D81B-781A-7386-8AB487AA73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5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913A4E-41CD-C719-7EA2-F31F37564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0976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A6460BB-2B9B-25D3-4F49-48EC2A35B5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7917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tx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3833CC8-E9CE-8938-74CA-D1DA3A1BDF6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89447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1739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eader Left w/ Ann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607BB2-0F36-4829-815E-14364EB83101}"/>
              </a:ext>
            </a:extLst>
          </p:cNvPr>
          <p:cNvSpPr/>
          <p:nvPr userDrawn="1"/>
        </p:nvSpPr>
        <p:spPr>
          <a:xfrm flipV="1">
            <a:off x="2" y="0"/>
            <a:ext cx="12191999" cy="6858000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096375-6957-498A-A1FC-65C6429009C4}"/>
              </a:ext>
            </a:extLst>
          </p:cNvPr>
          <p:cNvSpPr/>
          <p:nvPr userDrawn="1"/>
        </p:nvSpPr>
        <p:spPr>
          <a:xfrm>
            <a:off x="947739" y="1436915"/>
            <a:ext cx="1551243" cy="170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17E313-1BD3-4E92-9703-51184943E163}"/>
              </a:ext>
            </a:extLst>
          </p:cNvPr>
          <p:cNvSpPr/>
          <p:nvPr userDrawn="1"/>
        </p:nvSpPr>
        <p:spPr>
          <a:xfrm>
            <a:off x="0" y="0"/>
            <a:ext cx="3157804" cy="6858000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79733-A29B-482A-AB7D-29C1484D7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0"/>
            <a:ext cx="3157803" cy="1257300"/>
          </a:xfrm>
          <a:prstGeom prst="rect">
            <a:avLst/>
          </a:prstGeom>
          <a:noFill/>
          <a:ln>
            <a:noFill/>
          </a:ln>
        </p:spPr>
        <p:txBody>
          <a:bodyPr lIns="365760" tIns="548640" rIns="274320" anchor="t">
            <a:no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[Header – 36pt]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9B860-D6E8-484C-BEEA-298E09C89469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438A915-E55E-4555-8DDE-C417A6B627E9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A70379-C7B0-4454-8FAD-D6A548FC2991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439DE9-3896-47F6-AEE1-031B5423467A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4BC75A-CFF0-48A4-BAC7-3EC25DBA09ED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43B67D3-48CA-6B47-BD53-1592CAE50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89" y="1285653"/>
            <a:ext cx="3143515" cy="5181600"/>
          </a:xfrm>
        </p:spPr>
        <p:txBody>
          <a:bodyPr lIns="457200" rIns="457200"/>
          <a:lstStyle>
            <a:lvl1pPr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1pPr>
            <a:lvl2pPr marL="487704" indent="-243852"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2pPr>
            <a:lvl3pPr marL="792520" indent="-243852"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 – 26pt)</a:t>
            </a:r>
          </a:p>
          <a:p>
            <a:pPr lvl="2"/>
            <a:r>
              <a:rPr lang="en-US" dirty="0"/>
              <a:t>[Level – 26pt)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383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64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pos="72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old Li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2" y="0"/>
            <a:ext cx="12192000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 Big Bold Simple List Header – 42pt]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FD905E-C745-4B03-B665-687DB2CEDD69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32936B-05ED-411B-8C1E-85BF95A196CB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040DAF0-3B15-4843-ADAD-ACDE2A5C4AC0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B2F186-9103-470A-AEC0-C06C47EA1184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1EA825-85A8-46F3-B540-2ADBBC6644CB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2BD45-5173-4143-AC77-C31DC4504B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629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2" y="0"/>
            <a:ext cx="12192000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[Pros Header – 42pt]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AC4202-A9C7-7D42-AC3D-52A7974921F0}"/>
              </a:ext>
            </a:extLst>
          </p:cNvPr>
          <p:cNvGrpSpPr/>
          <p:nvPr userDrawn="1"/>
        </p:nvGrpSpPr>
        <p:grpSpPr>
          <a:xfrm>
            <a:off x="10050780" y="172151"/>
            <a:ext cx="1188720" cy="1192889"/>
            <a:chOff x="10050780" y="172150"/>
            <a:chExt cx="1188720" cy="119288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4D5503-E869-6F40-92CF-5584BDBC594F}"/>
                </a:ext>
              </a:extLst>
            </p:cNvPr>
            <p:cNvSpPr/>
            <p:nvPr userDrawn="1"/>
          </p:nvSpPr>
          <p:spPr>
            <a:xfrm>
              <a:off x="10050780" y="201342"/>
              <a:ext cx="1188720" cy="1163697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6421B68A-D4FB-B94D-9FA9-1CAB9FC9B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5528" y="172150"/>
              <a:ext cx="1099223" cy="116673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DB7781-BB15-B64C-90E2-217EB4AB457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27" name="Freeform: Shape 7">
              <a:extLst>
                <a:ext uri="{FF2B5EF4-FFF2-40B4-BE49-F238E27FC236}">
                  <a16:creationId xmlns:a16="http://schemas.microsoft.com/office/drawing/2014/main" id="{45D71C7A-1157-D543-BEC0-847FB04C923D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8" name="Freeform: Shape 8">
              <a:extLst>
                <a:ext uri="{FF2B5EF4-FFF2-40B4-BE49-F238E27FC236}">
                  <a16:creationId xmlns:a16="http://schemas.microsoft.com/office/drawing/2014/main" id="{5D152848-6732-BF4D-89A6-F2A3C7EEE4A8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A8E1A5DD-C8AE-F142-9A92-0F2F273A0626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0" name="Freeform: Shape 10">
              <a:extLst>
                <a:ext uri="{FF2B5EF4-FFF2-40B4-BE49-F238E27FC236}">
                  <a16:creationId xmlns:a16="http://schemas.microsoft.com/office/drawing/2014/main" id="{CF6F8B7D-75E9-E444-947A-C93DF1CC5758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3E6CFDA-0B97-E54E-8DF8-52E7015906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22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[Cons Header – 42pt]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FCBDB3-D0D4-C141-BECD-839635D80B56}"/>
              </a:ext>
            </a:extLst>
          </p:cNvPr>
          <p:cNvGrpSpPr/>
          <p:nvPr userDrawn="1"/>
        </p:nvGrpSpPr>
        <p:grpSpPr>
          <a:xfrm>
            <a:off x="10050780" y="201342"/>
            <a:ext cx="1188720" cy="1188720"/>
            <a:chOff x="9650594" y="384098"/>
            <a:chExt cx="1593669" cy="162526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E481A5-300A-1741-A406-BCA1618B7FB2}"/>
                </a:ext>
              </a:extLst>
            </p:cNvPr>
            <p:cNvSpPr/>
            <p:nvPr userDrawn="1"/>
          </p:nvSpPr>
          <p:spPr>
            <a:xfrm>
              <a:off x="9650594" y="384098"/>
              <a:ext cx="1593669" cy="1591056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17EE93F2-92FB-564F-8D17-EA8B261B5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3847" y="418310"/>
              <a:ext cx="1470423" cy="159105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8B6F93-20CD-DE40-B5CE-399095ED6535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42E7C365-3B11-6941-8605-B79E34A27691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74630F14-F11B-9F40-A1F2-0CBA36FA171C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1" name="Freeform: Shape 9">
              <a:extLst>
                <a:ext uri="{FF2B5EF4-FFF2-40B4-BE49-F238E27FC236}">
                  <a16:creationId xmlns:a16="http://schemas.microsoft.com/office/drawing/2014/main" id="{9E3D14BC-DC3A-544D-885E-487674F38E36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2" name="Freeform: Shape 10">
              <a:extLst>
                <a:ext uri="{FF2B5EF4-FFF2-40B4-BE49-F238E27FC236}">
                  <a16:creationId xmlns:a16="http://schemas.microsoft.com/office/drawing/2014/main" id="{59FCBF24-FB6B-4D48-89D1-8A63997E3048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B524F88-793F-1A4A-AB4E-8EB498E3E8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808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EBDE-8082-F844-BA9C-65793A92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B8B3B-6916-BA41-9116-9934E361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39500" y="6438901"/>
            <a:ext cx="952500" cy="419099"/>
          </a:xfrm>
          <a:prstGeom prst="rect">
            <a:avLst/>
          </a:prstGeom>
        </p:spPr>
        <p:txBody>
          <a:bodyPr/>
          <a:lstStyle/>
          <a:p>
            <a:fld id="{6FC0F7E6-2AEC-425D-B46A-B91D2A242B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1F4E26-38A4-DB4E-8038-F692341B6FC8}"/>
              </a:ext>
            </a:extLst>
          </p:cNvPr>
          <p:cNvSpPr/>
          <p:nvPr userDrawn="1"/>
        </p:nvSpPr>
        <p:spPr>
          <a:xfrm>
            <a:off x="0" y="0"/>
            <a:ext cx="12231552" cy="6858000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CCDE6CD-DD1F-3043-BAA6-ADCB0DFD2CC1}"/>
              </a:ext>
            </a:extLst>
          </p:cNvPr>
          <p:cNvSpPr txBox="1">
            <a:spLocks/>
          </p:cNvSpPr>
          <p:nvPr userDrawn="1"/>
        </p:nvSpPr>
        <p:spPr>
          <a:xfrm>
            <a:off x="2098608" y="3270421"/>
            <a:ext cx="7994784" cy="1752600"/>
          </a:xfrm>
          <a:prstGeom prst="rect">
            <a:avLst/>
          </a:prstGeom>
        </p:spPr>
        <p:txBody>
          <a:bodyPr anchor="t" anchorCtr="0"/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4800" b="1" dirty="0">
                <a:solidFill>
                  <a:schemeClr val="bg1"/>
                </a:solidFill>
              </a:rPr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931E96-5D56-D84E-9357-0329E7E750A0}"/>
              </a:ext>
            </a:extLst>
          </p:cNvPr>
          <p:cNvGrpSpPr/>
          <p:nvPr userDrawn="1"/>
        </p:nvGrpSpPr>
        <p:grpSpPr>
          <a:xfrm>
            <a:off x="5639402" y="2279821"/>
            <a:ext cx="913198" cy="913198"/>
            <a:chOff x="1578736" y="2802526"/>
            <a:chExt cx="1280160" cy="1280160"/>
          </a:xfrm>
        </p:grpSpPr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FC3D7103-4593-594D-8D23-F1E0D7119EA0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209EFED5-084D-0E4B-A4F7-975887795B2F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1DD203EA-67A5-4447-853B-3603ED7C6400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EDCBAF36-0024-2946-AA02-1B8ECADD332C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B57FC8-C3F4-EA48-8A42-76EFC0EC1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739" y="6248091"/>
            <a:ext cx="1922115" cy="248949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8EC34D-C48A-AE49-A32D-2B7D3FC45AB5}"/>
              </a:ext>
            </a:extLst>
          </p:cNvPr>
          <p:cNvSpPr txBox="1"/>
          <p:nvPr userDrawn="1"/>
        </p:nvSpPr>
        <p:spPr>
          <a:xfrm>
            <a:off x="7548220" y="6178093"/>
            <a:ext cx="3791296" cy="4419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r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wallstreetprep.com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71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3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CE5EAF-E23B-42C4-BC29-346A83C3B01A}"/>
              </a:ext>
            </a:extLst>
          </p:cNvPr>
          <p:cNvSpPr/>
          <p:nvPr userDrawn="1"/>
        </p:nvSpPr>
        <p:spPr>
          <a:xfrm>
            <a:off x="0" y="1"/>
            <a:ext cx="12192000" cy="1191125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EF2808F7-9DCF-428B-8B21-71ABFAD7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5" y="2"/>
            <a:ext cx="10291759" cy="11911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[Header - 36pt]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749AB20-95F4-41E1-A1B8-9E6671D0E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5" y="1676400"/>
            <a:ext cx="10291759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 (30pt)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B14A4C-4EAB-41DA-8A1A-AFA4E68337A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4CB22D-2A5D-438A-AB15-56AB86ABA7CC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6064A5-AAA8-4AC3-BFD8-F416733ED9E2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90CB6F8-75F6-4683-BFE7-4639969638CB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2CA944-2538-4524-BDDC-55389A966F4C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DB3F-C4FC-7637-558E-342D3E0F3602}"/>
              </a:ext>
            </a:extLst>
          </p:cNvPr>
          <p:cNvSpPr/>
          <p:nvPr userDrawn="1"/>
        </p:nvSpPr>
        <p:spPr>
          <a:xfrm>
            <a:off x="12666851" y="314908"/>
            <a:ext cx="1213989" cy="394208"/>
          </a:xfrm>
          <a:prstGeom prst="rect">
            <a:avLst/>
          </a:prstGeom>
          <a:solidFill>
            <a:srgbClr val="1E3D53"/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</a:rPr>
              <a:t>Hex #1E3D53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F93E6A-D362-0DC1-5059-691749A82A73}"/>
              </a:ext>
            </a:extLst>
          </p:cNvPr>
          <p:cNvSpPr/>
          <p:nvPr userDrawn="1"/>
        </p:nvSpPr>
        <p:spPr>
          <a:xfrm>
            <a:off x="12666851" y="792936"/>
            <a:ext cx="1213989" cy="394208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#0B8ECC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8FBF1-10E4-C3C3-DB16-241D1F2D31AE}"/>
              </a:ext>
            </a:extLst>
          </p:cNvPr>
          <p:cNvSpPr/>
          <p:nvPr userDrawn="1"/>
        </p:nvSpPr>
        <p:spPr>
          <a:xfrm>
            <a:off x="12666851" y="1270964"/>
            <a:ext cx="1213989" cy="394208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#49C0F5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FCE-02E3-3C71-D06F-595956B87AD3}"/>
              </a:ext>
            </a:extLst>
          </p:cNvPr>
          <p:cNvSpPr/>
          <p:nvPr userDrawn="1"/>
        </p:nvSpPr>
        <p:spPr>
          <a:xfrm>
            <a:off x="12666851" y="1748992"/>
            <a:ext cx="1213989" cy="394208"/>
          </a:xfrm>
          <a:prstGeom prst="rect">
            <a:avLst/>
          </a:prstGeom>
          <a:solidFill>
            <a:schemeClr val="accent3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#35BDAD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90457F-564B-B80F-3C0D-B06C3B99D654}"/>
              </a:ext>
            </a:extLst>
          </p:cNvPr>
          <p:cNvSpPr/>
          <p:nvPr userDrawn="1"/>
        </p:nvSpPr>
        <p:spPr>
          <a:xfrm>
            <a:off x="12666851" y="2705047"/>
            <a:ext cx="1213989" cy="394208"/>
          </a:xfrm>
          <a:prstGeom prst="rect">
            <a:avLst/>
          </a:prstGeom>
          <a:solidFill>
            <a:schemeClr val="accent4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#474AC1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71DA9D-093E-A0E9-83D4-BFC2BD82AAEB}"/>
              </a:ext>
            </a:extLst>
          </p:cNvPr>
          <p:cNvSpPr/>
          <p:nvPr userDrawn="1"/>
        </p:nvSpPr>
        <p:spPr>
          <a:xfrm>
            <a:off x="12666851" y="3608916"/>
            <a:ext cx="1213989" cy="394208"/>
          </a:xfrm>
          <a:prstGeom prst="rect">
            <a:avLst/>
          </a:prstGeom>
          <a:solidFill>
            <a:schemeClr val="accent6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</a:t>
            </a:r>
            <a:r>
              <a:rPr lang="en-US" sz="1067" dirty="0"/>
              <a:t>8CFCA7</a:t>
            </a:r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389CD8-CFE9-1D3D-72B3-94904E427DBE}"/>
              </a:ext>
            </a:extLst>
          </p:cNvPr>
          <p:cNvSpPr/>
          <p:nvPr userDrawn="1"/>
        </p:nvSpPr>
        <p:spPr>
          <a:xfrm>
            <a:off x="12682581" y="4582142"/>
            <a:ext cx="1213989" cy="394208"/>
          </a:xfrm>
          <a:prstGeom prst="rect">
            <a:avLst/>
          </a:prstGeom>
          <a:solidFill>
            <a:srgbClr val="F0F1F4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</a:t>
            </a:r>
            <a:r>
              <a:rPr lang="en-US" sz="1067" dirty="0"/>
              <a:t>F0F1F4</a:t>
            </a:r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478BA-9E45-0576-AAF4-8E17580179C1}"/>
              </a:ext>
            </a:extLst>
          </p:cNvPr>
          <p:cNvSpPr/>
          <p:nvPr userDrawn="1"/>
        </p:nvSpPr>
        <p:spPr>
          <a:xfrm>
            <a:off x="12666851" y="5536143"/>
            <a:ext cx="1213989" cy="394208"/>
          </a:xfrm>
          <a:prstGeom prst="rect">
            <a:avLst/>
          </a:prstGeom>
          <a:solidFill>
            <a:srgbClr val="ADB9CA"/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</a:rPr>
              <a:t>Hex #ADB9CA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67EAC0-87B7-A804-4EC6-287DF94509F9}"/>
              </a:ext>
            </a:extLst>
          </p:cNvPr>
          <p:cNvSpPr/>
          <p:nvPr userDrawn="1"/>
        </p:nvSpPr>
        <p:spPr>
          <a:xfrm>
            <a:off x="12666851" y="2227020"/>
            <a:ext cx="1213989" cy="394208"/>
          </a:xfrm>
          <a:prstGeom prst="rect">
            <a:avLst/>
          </a:prstGeom>
          <a:solidFill>
            <a:srgbClr val="288E82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#288E82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2123C-2567-62D1-7278-CC0354505BAC}"/>
              </a:ext>
            </a:extLst>
          </p:cNvPr>
          <p:cNvSpPr/>
          <p:nvPr userDrawn="1"/>
        </p:nvSpPr>
        <p:spPr>
          <a:xfrm>
            <a:off x="12666851" y="9704"/>
            <a:ext cx="1213989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WSP Color Palette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86CB33-C636-9195-2B53-FC6B2D93D918}"/>
              </a:ext>
            </a:extLst>
          </p:cNvPr>
          <p:cNvSpPr/>
          <p:nvPr userDrawn="1"/>
        </p:nvSpPr>
        <p:spPr>
          <a:xfrm>
            <a:off x="12682581" y="3293606"/>
            <a:ext cx="2581264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Accent Color / Answer block color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16E29B-E209-4665-453A-211813D9D48C}"/>
              </a:ext>
            </a:extLst>
          </p:cNvPr>
          <p:cNvSpPr/>
          <p:nvPr userDrawn="1"/>
        </p:nvSpPr>
        <p:spPr>
          <a:xfrm>
            <a:off x="12666851" y="5201607"/>
            <a:ext cx="2581264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Table Border Color (1pt)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C11757-AAC8-58D7-3498-019330B6494E}"/>
              </a:ext>
            </a:extLst>
          </p:cNvPr>
          <p:cNvSpPr/>
          <p:nvPr userDrawn="1"/>
        </p:nvSpPr>
        <p:spPr>
          <a:xfrm>
            <a:off x="12666851" y="6486145"/>
            <a:ext cx="1213989" cy="3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</a:rPr>
              <a:t>Hex #8497B0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140EA7-219E-25A0-D824-68E3D18D38EF}"/>
              </a:ext>
            </a:extLst>
          </p:cNvPr>
          <p:cNvSpPr/>
          <p:nvPr userDrawn="1"/>
        </p:nvSpPr>
        <p:spPr>
          <a:xfrm>
            <a:off x="12666851" y="6151609"/>
            <a:ext cx="2596994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Image/Screenshot Border (0.75pt)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013E7D-7323-5FAF-7A27-3A55BDA3A045}"/>
              </a:ext>
            </a:extLst>
          </p:cNvPr>
          <p:cNvSpPr/>
          <p:nvPr userDrawn="1"/>
        </p:nvSpPr>
        <p:spPr>
          <a:xfrm>
            <a:off x="12682580" y="4247607"/>
            <a:ext cx="4183577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Table Sidebar Color, Equation blocks, and Unanswered Exercise blocks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AA3AF8-F2B7-CC7C-7FCA-3257A8FB1874}"/>
              </a:ext>
            </a:extLst>
          </p:cNvPr>
          <p:cNvSpPr/>
          <p:nvPr userDrawn="1"/>
        </p:nvSpPr>
        <p:spPr>
          <a:xfrm>
            <a:off x="14049856" y="314908"/>
            <a:ext cx="1213989" cy="3942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Hex #D6DCE5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6270B0-9A84-7ACC-916F-EE6FEC8DF8A0}"/>
              </a:ext>
            </a:extLst>
          </p:cNvPr>
          <p:cNvSpPr/>
          <p:nvPr userDrawn="1"/>
        </p:nvSpPr>
        <p:spPr>
          <a:xfrm>
            <a:off x="14049856" y="792936"/>
            <a:ext cx="1213989" cy="394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#C7EBFC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FEB719-0183-22BE-6860-497071867060}"/>
              </a:ext>
            </a:extLst>
          </p:cNvPr>
          <p:cNvSpPr/>
          <p:nvPr userDrawn="1"/>
        </p:nvSpPr>
        <p:spPr>
          <a:xfrm>
            <a:off x="14049856" y="1270964"/>
            <a:ext cx="1213989" cy="3942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#DBF2FD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11233B-5C08-F743-5889-D87D431EAA51}"/>
              </a:ext>
            </a:extLst>
          </p:cNvPr>
          <p:cNvSpPr/>
          <p:nvPr userDrawn="1"/>
        </p:nvSpPr>
        <p:spPr>
          <a:xfrm>
            <a:off x="14049855" y="9704"/>
            <a:ext cx="1383005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Content Box Colors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6DF2-7CD1-D116-D321-C629E9726AAB}"/>
              </a:ext>
            </a:extLst>
          </p:cNvPr>
          <p:cNvSpPr/>
          <p:nvPr userDrawn="1"/>
        </p:nvSpPr>
        <p:spPr>
          <a:xfrm>
            <a:off x="14049856" y="1748992"/>
            <a:ext cx="1213989" cy="394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#D5F3F0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266B58-74A1-077C-918C-FF590CEA65EE}"/>
              </a:ext>
            </a:extLst>
          </p:cNvPr>
          <p:cNvSpPr/>
          <p:nvPr userDrawn="1"/>
        </p:nvSpPr>
        <p:spPr>
          <a:xfrm>
            <a:off x="14049856" y="2227020"/>
            <a:ext cx="1213989" cy="3942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#DADBF3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72A96A-2B79-0CD9-C7F3-ADC0AB8E9817}"/>
              </a:ext>
            </a:extLst>
          </p:cNvPr>
          <p:cNvSpPr/>
          <p:nvPr userDrawn="1"/>
        </p:nvSpPr>
        <p:spPr>
          <a:xfrm>
            <a:off x="14049856" y="2705047"/>
            <a:ext cx="1213989" cy="394208"/>
          </a:xfrm>
          <a:prstGeom prst="rect">
            <a:avLst/>
          </a:prstGeom>
          <a:solidFill>
            <a:srgbClr val="F0F1F4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</a:t>
            </a:r>
            <a:r>
              <a:rPr lang="en-US" sz="1067" dirty="0"/>
              <a:t>F0F1F4</a:t>
            </a:r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FA5701-C634-99D7-DD98-D5AC8D434963}"/>
              </a:ext>
            </a:extLst>
          </p:cNvPr>
          <p:cNvSpPr/>
          <p:nvPr userDrawn="1"/>
        </p:nvSpPr>
        <p:spPr>
          <a:xfrm>
            <a:off x="15452586" y="314908"/>
            <a:ext cx="1213989" cy="394208"/>
          </a:xfrm>
          <a:prstGeom prst="rect">
            <a:avLst/>
          </a:prstGeom>
          <a:solidFill>
            <a:schemeClr val="tx1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#000000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0D231-FBFC-D0ED-E756-C3EEC974DC54}"/>
              </a:ext>
            </a:extLst>
          </p:cNvPr>
          <p:cNvSpPr/>
          <p:nvPr userDrawn="1"/>
        </p:nvSpPr>
        <p:spPr>
          <a:xfrm>
            <a:off x="15452586" y="9704"/>
            <a:ext cx="1213989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Text Color</a:t>
            </a:r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180220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11" indent="-228611" algn="l" defTabSz="914446" rtl="0" eaLnBrk="1" latinLnBrk="0" hangingPunct="1">
        <a:lnSpc>
          <a:spcPct val="120000"/>
        </a:lnSpc>
        <a:spcBef>
          <a:spcPts val="1000"/>
        </a:spcBef>
        <a:spcAft>
          <a:spcPts val="333"/>
        </a:spcAft>
        <a:buClr>
          <a:srgbClr val="0B8EC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  <a:lvl2pPr marL="742987" indent="-285764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2pPr>
      <a:lvl3pPr marL="1143057" indent="-228611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3pPr>
      <a:lvl4pPr marL="1600280" indent="-228611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4pPr>
      <a:lvl5pPr marL="2057503" indent="-228611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6084">
          <p15:clr>
            <a:srgbClr val="F26B43"/>
          </p15:clr>
        </p15:guide>
        <p15:guide id="6" pos="896">
          <p15:clr>
            <a:srgbClr val="F26B43"/>
          </p15:clr>
        </p15:guide>
        <p15:guide id="9" pos="10620">
          <p15:clr>
            <a:srgbClr val="F26B43"/>
          </p15:clr>
        </p15:guide>
        <p15:guide id="10" pos="5760">
          <p15:clr>
            <a:srgbClr val="F26B43"/>
          </p15:clr>
        </p15:guide>
        <p15:guide id="11" orient="horz" pos="15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cmu.edu/~dst/WordEmbeddingDemo/tutorial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60.png"/><Relationship Id="rId4" Type="http://schemas.openxmlformats.org/officeDocument/2006/relationships/hyperlink" Target="https://blog.dailydoseofds.com/p/full-model-fine-tuning-vs-lora-vs" TargetMode="External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6.09685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hyperlink" Target="https://commons.wikimedia.org/wiki/File:Lowe%27s_Home_Improvement_02.JPG" TargetMode="Externa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SHsGvNu752eBrBessQlwR9dnZkZDrmIRqF3YfDJKuK8/edit?usp=sharing" TargetMode="External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ocs.google.com/document/d/11UrUkgKpuyLaELPRmSHgZ3LBlzGfWfoqycriMCWstLk/edit?usp=shar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SHsGvNu752eBrBessQlwR9dnZkZDrmIRqF3YfDJKuK8/edit?usp=sharing" TargetMode="External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8595" cy="6863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359229" y="238636"/>
            <a:ext cx="4743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COMPETITOR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D0E4-5634-EE0E-FC00-CC803A7F8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4144C-798C-0CCD-EA8B-255CCA94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E0785-6D7F-3A3F-A53E-133CEE2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0077CF7-26F0-8C0B-9018-BF32C342B0C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Benefits of Custom GPTs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97FE7-DBC2-12B0-A593-E1743D6A769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6D16936-B8DA-E6CD-5B87-C32F8F428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454947"/>
              </p:ext>
            </p:extLst>
          </p:nvPr>
        </p:nvGraphicFramePr>
        <p:xfrm>
          <a:off x="117027" y="1031630"/>
          <a:ext cx="10295334" cy="458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487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D026-47C7-B4AE-514C-5A42AC7E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5BD125-C9D0-224C-940D-A80CE633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FD10B4-EC7F-3005-E75F-68C436C0DD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30D128C-0B2E-3C3C-61FC-1F600D4B185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Custom GPT Configurable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97607-0B22-1945-DB3E-EE7122C9BC8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2D970E-B7F6-091B-1CF4-59AF95FDFD20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DB1FC-BEA1-4A8A-D4DC-AE667DD115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786" b="-134"/>
          <a:stretch/>
        </p:blipFill>
        <p:spPr>
          <a:xfrm>
            <a:off x="57547" y="981490"/>
            <a:ext cx="5069441" cy="4895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F40841-CD60-7895-B184-8B6045A1B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127" y="981490"/>
            <a:ext cx="5116293" cy="489501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4B315AC-F029-E11E-F97A-0C201C5AFDA8}"/>
              </a:ext>
            </a:extLst>
          </p:cNvPr>
          <p:cNvSpPr/>
          <p:nvPr/>
        </p:nvSpPr>
        <p:spPr>
          <a:xfrm>
            <a:off x="5335202" y="3428999"/>
            <a:ext cx="1304608" cy="600075"/>
          </a:xfrm>
          <a:prstGeom prst="rightArrow">
            <a:avLst/>
          </a:prstGeom>
          <a:solidFill>
            <a:srgbClr val="D56E48"/>
          </a:solidFill>
        </p:spPr>
        <p:txBody>
          <a:bodyPr rtlCol="0" anchor="ctr">
            <a:noAutofit/>
          </a:bodyPr>
          <a:lstStyle/>
          <a:p>
            <a:pPr defTabSz="914446"/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473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8C7F-9436-5C6C-AE32-3885E2505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AF190-1655-4B66-8C63-9F97B83A7A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92678-7626-C1FA-AF95-47FBEC2A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781578-F573-E0AF-3F41-313DB6F9A383}"/>
              </a:ext>
            </a:extLst>
          </p:cNvPr>
          <p:cNvSpPr/>
          <p:nvPr/>
        </p:nvSpPr>
        <p:spPr>
          <a:xfrm>
            <a:off x="293915" y="793804"/>
            <a:ext cx="53044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EMBEDDINGS (REVIEW)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B2D8-024B-B085-A48F-6DAD2215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9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7FA2D-C020-5F81-6359-7959EAB3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93F7E-560C-06D9-E787-9A9CF99D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2AE0B-947F-3BC3-B527-6478F785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03F99ED-60A6-FA62-4D24-EFCB844EA59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Embedding?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7893-A44E-E093-3DD7-78D6CED6870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3C95B-AC22-7EF2-5676-7FB6BF465F95}"/>
              </a:ext>
            </a:extLst>
          </p:cNvPr>
          <p:cNvSpPr txBox="1"/>
          <p:nvPr/>
        </p:nvSpPr>
        <p:spPr>
          <a:xfrm>
            <a:off x="154722" y="801832"/>
            <a:ext cx="11776307" cy="2784737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800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r>
              <a:rPr lang="en-US" sz="1867" dirty="0">
                <a:solidFill>
                  <a:srgbClr val="000000"/>
                </a:solidFill>
                <a:latin typeface="Montserrat" panose="00000500000000000000" pitchFamily="2" charset="0"/>
              </a:rPr>
              <a:t>In the context of Large Language Models (LLMs), embedding refers to a way of representing words, phrases, sentences, and documents as dense vectors of numbers. 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r>
              <a:rPr lang="en-US" sz="1867" dirty="0">
                <a:solidFill>
                  <a:srgbClr val="000000"/>
                </a:solidFill>
                <a:latin typeface="Montserrat" panose="00000500000000000000" pitchFamily="2" charset="0"/>
              </a:rPr>
              <a:t>These vectors capture the semantic meaning of the text, allowing the model to understand and work with language more effectively.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982B2C18-647D-2FD7-5314-2625312F6509}"/>
              </a:ext>
            </a:extLst>
          </p:cNvPr>
          <p:cNvSpPr/>
          <p:nvPr/>
        </p:nvSpPr>
        <p:spPr>
          <a:xfrm rot="5400000">
            <a:off x="4610521" y="3019181"/>
            <a:ext cx="2391833" cy="1813560"/>
          </a:xfrm>
          <a:prstGeom prst="trapezoid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0AA6D-8C62-16BE-5AF9-E47006C1A317}"/>
              </a:ext>
            </a:extLst>
          </p:cNvPr>
          <p:cNvSpPr txBox="1"/>
          <p:nvPr/>
        </p:nvSpPr>
        <p:spPr>
          <a:xfrm>
            <a:off x="5008877" y="3638367"/>
            <a:ext cx="159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Embedding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A42C4-028E-0B41-E978-962BE1288D53}"/>
              </a:ext>
            </a:extLst>
          </p:cNvPr>
          <p:cNvSpPr txBox="1"/>
          <p:nvPr/>
        </p:nvSpPr>
        <p:spPr>
          <a:xfrm>
            <a:off x="1930309" y="3586569"/>
            <a:ext cx="1813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b="1" dirty="0">
                <a:solidFill>
                  <a:srgbClr val="0C1752"/>
                </a:solidFill>
                <a:latin typeface="Montserrat" panose="00000500000000000000" pitchFamily="2" charset="0"/>
              </a:rPr>
              <a:t>Input Text:</a:t>
            </a:r>
            <a:endParaRPr lang="en-US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algn="ctr" defTabSz="914446"/>
            <a:r>
              <a:rPr lang="en-US" i="1" dirty="0">
                <a:solidFill>
                  <a:srgbClr val="0C1752"/>
                </a:solidFill>
                <a:latin typeface="Montserrat" panose="00000500000000000000" pitchFamily="2" charset="0"/>
              </a:rPr>
              <a:t>“Queen”</a:t>
            </a:r>
          </a:p>
          <a:p>
            <a:pPr algn="ctr" defTabSz="914446"/>
            <a:endParaRPr lang="en-US" i="1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E50E6-5DE9-30BA-9F52-667995A1136D}"/>
              </a:ext>
            </a:extLst>
          </p:cNvPr>
          <p:cNvSpPr txBox="1"/>
          <p:nvPr/>
        </p:nvSpPr>
        <p:spPr>
          <a:xfrm>
            <a:off x="940358" y="6243408"/>
            <a:ext cx="7685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https://www.cs.cmu.edu/~dst/WordEmbeddingDemo/tutorial.html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C590F7-1E7B-090E-AC6F-2B470D265592}"/>
              </a:ext>
            </a:extLst>
          </p:cNvPr>
          <p:cNvGraphicFramePr>
            <a:graphicFrameLocks noGrp="1"/>
          </p:cNvGraphicFramePr>
          <p:nvPr/>
        </p:nvGraphicFramePr>
        <p:xfrm>
          <a:off x="7009068" y="3680333"/>
          <a:ext cx="3334464" cy="396240"/>
        </p:xfrm>
        <a:graphic>
          <a:graphicData uri="http://schemas.openxmlformats.org/drawingml/2006/table">
            <a:tbl>
              <a:tblPr/>
              <a:tblGrid>
                <a:gridCol w="555744">
                  <a:extLst>
                    <a:ext uri="{9D8B030D-6E8A-4147-A177-3AD203B41FA5}">
                      <a16:colId xmlns:a16="http://schemas.microsoft.com/office/drawing/2014/main" val="3069383207"/>
                    </a:ext>
                  </a:extLst>
                </a:gridCol>
                <a:gridCol w="1311243">
                  <a:extLst>
                    <a:ext uri="{9D8B030D-6E8A-4147-A177-3AD203B41FA5}">
                      <a16:colId xmlns:a16="http://schemas.microsoft.com/office/drawing/2014/main" val="1066131537"/>
                    </a:ext>
                  </a:extLst>
                </a:gridCol>
                <a:gridCol w="513183">
                  <a:extLst>
                    <a:ext uri="{9D8B030D-6E8A-4147-A177-3AD203B41FA5}">
                      <a16:colId xmlns:a16="http://schemas.microsoft.com/office/drawing/2014/main" val="70575176"/>
                    </a:ext>
                  </a:extLst>
                </a:gridCol>
                <a:gridCol w="429208">
                  <a:extLst>
                    <a:ext uri="{9D8B030D-6E8A-4147-A177-3AD203B41FA5}">
                      <a16:colId xmlns:a16="http://schemas.microsoft.com/office/drawing/2014/main" val="3569594313"/>
                    </a:ext>
                  </a:extLst>
                </a:gridCol>
                <a:gridCol w="261257">
                  <a:extLst>
                    <a:ext uri="{9D8B030D-6E8A-4147-A177-3AD203B41FA5}">
                      <a16:colId xmlns:a16="http://schemas.microsoft.com/office/drawing/2014/main" val="1524443245"/>
                    </a:ext>
                  </a:extLst>
                </a:gridCol>
                <a:gridCol w="263829">
                  <a:extLst>
                    <a:ext uri="{9D8B030D-6E8A-4147-A177-3AD203B41FA5}">
                      <a16:colId xmlns:a16="http://schemas.microsoft.com/office/drawing/2014/main" val="37532066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sz="1600" dirty="0">
                        <a:solidFill>
                          <a:srgbClr val="0C1752"/>
                        </a:solidFill>
                        <a:effectLst/>
                      </a:endParaRP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[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9,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7,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8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]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969273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46881C-73F7-9429-F14F-AE4A5E56AAA0}"/>
              </a:ext>
            </a:extLst>
          </p:cNvPr>
          <p:cNvCxnSpPr>
            <a:cxnSpLocks/>
          </p:cNvCxnSpPr>
          <p:nvPr/>
        </p:nvCxnSpPr>
        <p:spPr>
          <a:xfrm>
            <a:off x="3867823" y="3936627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5E5D35-04B2-2CEF-6825-AD9B00ED06CD}"/>
              </a:ext>
            </a:extLst>
          </p:cNvPr>
          <p:cNvCxnSpPr>
            <a:cxnSpLocks/>
          </p:cNvCxnSpPr>
          <p:nvPr/>
        </p:nvCxnSpPr>
        <p:spPr>
          <a:xfrm>
            <a:off x="6921413" y="3908933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6EDBD1-67D4-2696-E96A-F74756424BF2}"/>
              </a:ext>
            </a:extLst>
          </p:cNvPr>
          <p:cNvSpPr txBox="1"/>
          <p:nvPr/>
        </p:nvSpPr>
        <p:spPr>
          <a:xfrm>
            <a:off x="6184134" y="3299298"/>
            <a:ext cx="648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b="1" dirty="0">
                <a:solidFill>
                  <a:srgbClr val="0C1752"/>
                </a:solidFill>
                <a:latin typeface="Montserrat" panose="00000500000000000000" pitchFamily="2" charset="0"/>
              </a:rPr>
              <a:t>Vector Embedding</a:t>
            </a:r>
            <a:endParaRPr lang="en-US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E72CF-AE24-2709-12AC-40200233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6BB05C-70F3-DDCF-3811-3B15C43C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F5D17-CF58-2EB1-BE9F-5362BF06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C576307-C1FF-3393-38C7-581D704FECD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Embedding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09109-C6B0-A2F1-CCA9-4F52A2BD764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2" descr="Output image">
            <a:extLst>
              <a:ext uri="{FF2B5EF4-FFF2-40B4-BE49-F238E27FC236}">
                <a16:creationId xmlns:a16="http://schemas.microsoft.com/office/drawing/2014/main" id="{19FAC34E-E9D2-9DA2-F531-F199B512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25" y="1262384"/>
            <a:ext cx="3862257" cy="38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C1C98FF-492C-58F8-72A7-9E5045CDEAFE}"/>
              </a:ext>
            </a:extLst>
          </p:cNvPr>
          <p:cNvSpPr/>
          <p:nvPr/>
        </p:nvSpPr>
        <p:spPr>
          <a:xfrm>
            <a:off x="8093995" y="2341984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8EECD-950D-12F8-DB3B-4B10DEB624FE}"/>
              </a:ext>
            </a:extLst>
          </p:cNvPr>
          <p:cNvSpPr txBox="1"/>
          <p:nvPr/>
        </p:nvSpPr>
        <p:spPr>
          <a:xfrm>
            <a:off x="7933230" y="198936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07676A-C1BF-DCCF-D58B-ECEE7A31F3B5}"/>
              </a:ext>
            </a:extLst>
          </p:cNvPr>
          <p:cNvSpPr/>
          <p:nvPr/>
        </p:nvSpPr>
        <p:spPr>
          <a:xfrm>
            <a:off x="8124198" y="3974841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1312D-9A28-6FBA-6C24-588C6978AD1F}"/>
              </a:ext>
            </a:extLst>
          </p:cNvPr>
          <p:cNvSpPr txBox="1"/>
          <p:nvPr/>
        </p:nvSpPr>
        <p:spPr>
          <a:xfrm>
            <a:off x="7963433" y="3622224"/>
            <a:ext cx="5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DA8B73-0BA3-3923-2B15-F4F09413E66C}"/>
              </a:ext>
            </a:extLst>
          </p:cNvPr>
          <p:cNvSpPr/>
          <p:nvPr/>
        </p:nvSpPr>
        <p:spPr>
          <a:xfrm>
            <a:off x="10730480" y="2358699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9C3A3-E43E-9DBF-3211-27E9337D5EC6}"/>
              </a:ext>
            </a:extLst>
          </p:cNvPr>
          <p:cNvSpPr txBox="1"/>
          <p:nvPr/>
        </p:nvSpPr>
        <p:spPr>
          <a:xfrm>
            <a:off x="10473714" y="1989367"/>
            <a:ext cx="8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68A633-C176-6993-F739-04B10191730E}"/>
              </a:ext>
            </a:extLst>
          </p:cNvPr>
          <p:cNvSpPr/>
          <p:nvPr/>
        </p:nvSpPr>
        <p:spPr>
          <a:xfrm>
            <a:off x="10730480" y="3991556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E1237-45AC-9492-E3BC-09478A1C429F}"/>
              </a:ext>
            </a:extLst>
          </p:cNvPr>
          <p:cNvSpPr txBox="1"/>
          <p:nvPr/>
        </p:nvSpPr>
        <p:spPr>
          <a:xfrm>
            <a:off x="10674117" y="362222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girl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B28B4-8CBC-4E28-CC8B-775DBCE08DC7}"/>
              </a:ext>
            </a:extLst>
          </p:cNvPr>
          <p:cNvSpPr txBox="1"/>
          <p:nvPr/>
        </p:nvSpPr>
        <p:spPr>
          <a:xfrm>
            <a:off x="207502" y="999950"/>
            <a:ext cx="7254248" cy="2478692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67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Assume that we want to represent the words “man”, “woman”, “boy”, and “girl” on a </a:t>
            </a:r>
            <a:r>
              <a:rPr lang="en-US" b="1" dirty="0"/>
              <a:t>semantic feature space</a:t>
            </a:r>
            <a:r>
              <a:rPr lang="en-US" dirty="0"/>
              <a:t>.</a:t>
            </a:r>
          </a:p>
          <a:p>
            <a:r>
              <a:rPr lang="en-US" dirty="0"/>
              <a:t>On the X-axis, we have “gender”, and on the Y-axis, we have “Age”. These are called </a:t>
            </a:r>
            <a:r>
              <a:rPr lang="en-US" b="1" dirty="0"/>
              <a:t>semantic features</a:t>
            </a:r>
            <a:r>
              <a:rPr lang="en-US" dirty="0"/>
              <a:t>. </a:t>
            </a:r>
          </a:p>
          <a:p>
            <a:r>
              <a:rPr lang="en-US" dirty="0"/>
              <a:t>Note that two words refer to males, two to females, two to adults, and two to children.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F249D2-D140-A2E9-C53B-19AB2702E8CA}"/>
              </a:ext>
            </a:extLst>
          </p:cNvPr>
          <p:cNvSpPr/>
          <p:nvPr/>
        </p:nvSpPr>
        <p:spPr>
          <a:xfrm>
            <a:off x="8093995" y="1653065"/>
            <a:ext cx="279919" cy="270588"/>
          </a:xfrm>
          <a:prstGeom prst="ellipse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2345C-FE20-84D0-D4B6-20482C1DA350}"/>
              </a:ext>
            </a:extLst>
          </p:cNvPr>
          <p:cNvSpPr txBox="1"/>
          <p:nvPr/>
        </p:nvSpPr>
        <p:spPr>
          <a:xfrm>
            <a:off x="7848625" y="1366162"/>
            <a:ext cx="12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grandfather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CB2BE5-8232-F179-DBBB-2FFDC2E02286}"/>
              </a:ext>
            </a:extLst>
          </p:cNvPr>
          <p:cNvSpPr/>
          <p:nvPr/>
        </p:nvSpPr>
        <p:spPr>
          <a:xfrm>
            <a:off x="9460323" y="3974841"/>
            <a:ext cx="279919" cy="270588"/>
          </a:xfrm>
          <a:prstGeom prst="ellipse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7C2DBD-CE64-517B-6E2A-69D38DAE4112}"/>
              </a:ext>
            </a:extLst>
          </p:cNvPr>
          <p:cNvSpPr txBox="1"/>
          <p:nvPr/>
        </p:nvSpPr>
        <p:spPr>
          <a:xfrm>
            <a:off x="9302842" y="362222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F96110-8059-F29F-4A0A-4BD8CF28A679}"/>
              </a:ext>
            </a:extLst>
          </p:cNvPr>
          <p:cNvSpPr/>
          <p:nvPr/>
        </p:nvSpPr>
        <p:spPr>
          <a:xfrm>
            <a:off x="10730480" y="1691686"/>
            <a:ext cx="279919" cy="270588"/>
          </a:xfrm>
          <a:prstGeom prst="ellipse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7284CD-57E5-5192-CDCA-529D425C5660}"/>
              </a:ext>
            </a:extLst>
          </p:cNvPr>
          <p:cNvSpPr txBox="1"/>
          <p:nvPr/>
        </p:nvSpPr>
        <p:spPr>
          <a:xfrm>
            <a:off x="10284167" y="1376548"/>
            <a:ext cx="14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grandmother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9B02E4-A094-E21C-615B-CBD530C5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166" y="3609022"/>
            <a:ext cx="3810330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0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10" grpId="0"/>
      <p:bldP spid="11" grpId="0" animBg="1"/>
      <p:bldP spid="12" grpId="0"/>
      <p:bldP spid="13" grpId="0" animBg="1"/>
      <p:bldP spid="14" grpId="0"/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5435B-223E-D1DB-BFBA-8665CF634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5F31A-2E03-8C14-E1A5-081C08034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F158B-E895-DC4D-DEDC-0BC33DA3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A7AA3A0-A4BE-FAC7-373E-ECA131AD0C9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Let’s View Embeddings in 3D Space!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7911D-D9BE-6256-89F0-61A62E1E1E1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40EE92-B0C7-BDC4-0AAE-7B0A17A35142}"/>
              </a:ext>
            </a:extLst>
          </p:cNvPr>
          <p:cNvSpPr txBox="1"/>
          <p:nvPr/>
        </p:nvSpPr>
        <p:spPr>
          <a:xfrm>
            <a:off x="78239" y="827299"/>
            <a:ext cx="12035522" cy="3168881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67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Let’s now look at the words “king,” “queen,” “prince,” and “princess.”</a:t>
            </a:r>
          </a:p>
          <a:p>
            <a:r>
              <a:rPr lang="en-US" dirty="0"/>
              <a:t>While these words share similar gender &amp; age attributes with “man,” “woman,” “boy,” and “girl,” they have different meanings. </a:t>
            </a:r>
          </a:p>
          <a:p>
            <a:r>
              <a:rPr lang="en-US" dirty="0"/>
              <a:t>To distinguish “man” from “king,” “woman” from “queen,” we need to introduce a new semantic feature that sets them apart. We’ll call this feature </a:t>
            </a:r>
            <a:r>
              <a:rPr lang="en-US" b="1" dirty="0"/>
              <a:t>“Royalty”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Let’s view them in a 3D space.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D96051-A7D8-A934-1E8B-B30FA3950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2" y="2965404"/>
            <a:ext cx="3827259" cy="3065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0969D2-FC6D-C244-9420-A0FAFB4FB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048" y="3178518"/>
            <a:ext cx="3616676" cy="26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9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8C9C9-EC27-76D2-1A66-1B4DFE3B9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867842-3C9E-C5FB-200E-202868DED5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F3101-6A9B-A4A2-C567-0E09B5E5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CA5CB-2419-1A47-9C07-D4E05492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FA1C8-A545-5AC1-103D-3D389F0B0041}"/>
              </a:ext>
            </a:extLst>
          </p:cNvPr>
          <p:cNvSpPr txBox="1"/>
          <p:nvPr/>
        </p:nvSpPr>
        <p:spPr>
          <a:xfrm>
            <a:off x="550505" y="536130"/>
            <a:ext cx="4827739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FULL LLM FINE-TUNING </a:t>
            </a:r>
          </a:p>
        </p:txBody>
      </p:sp>
    </p:spTree>
    <p:extLst>
      <p:ext uri="{BB962C8B-B14F-4D97-AF65-F5344CB8AC3E}">
        <p14:creationId xmlns:p14="http://schemas.microsoft.com/office/powerpoint/2010/main" val="101531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9A5FE-FBF0-B3D9-10EE-C3384DF5B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76A16-6008-3F97-516F-2E145283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58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AA622-3B68-8C85-0679-5A2E310C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AD44C4B-6258-0203-5B19-841E9230EAAE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LLM Fine-Tuning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358FB-A66A-3B4B-FF84-70A1FC92C0C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BFCAD-26E7-D621-E10C-D6F2D27BDF17}"/>
              </a:ext>
            </a:extLst>
          </p:cNvPr>
          <p:cNvSpPr txBox="1">
            <a:spLocks/>
          </p:cNvSpPr>
          <p:nvPr/>
        </p:nvSpPr>
        <p:spPr>
          <a:xfrm>
            <a:off x="152789" y="728025"/>
            <a:ext cx="11587044" cy="714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LLM (Large Language Model) fine-tuning refers to the process of adapting a pre-trained LLM to perform a specific task or address a particular domain using a smaller, task-specific dataset. </a:t>
            </a:r>
          </a:p>
          <a:p>
            <a:r>
              <a:rPr lang="en-US" dirty="0"/>
              <a:t>Fine-tuning adjusts the model's weights to better align it with the desired outcomes for the new use case, leveraging the general knowledge the model already acquired during its initial training.</a:t>
            </a:r>
          </a:p>
          <a:p>
            <a:r>
              <a:rPr lang="en-US" dirty="0"/>
              <a:t>Fine-tuning is about turning general-purpose models into specialized models. </a:t>
            </a:r>
          </a:p>
        </p:txBody>
      </p:sp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10890EAB-0A1E-C915-6A46-1ACB9680B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00" y="3697108"/>
            <a:ext cx="1529274" cy="1529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EB997B-0CF1-F02E-87CD-EF0CB163261F}"/>
              </a:ext>
            </a:extLst>
          </p:cNvPr>
          <p:cNvSpPr txBox="1"/>
          <p:nvPr/>
        </p:nvSpPr>
        <p:spPr>
          <a:xfrm>
            <a:off x="-204243" y="5148896"/>
            <a:ext cx="2534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Big Web Dataset</a:t>
            </a:r>
          </a:p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(Wikipedia, </a:t>
            </a:r>
            <a:r>
              <a:rPr lang="en-US" dirty="0" err="1">
                <a:solidFill>
                  <a:srgbClr val="0C1752"/>
                </a:solidFill>
                <a:latin typeface="Montserrat" panose="00000500000000000000" pitchFamily="2" charset="0"/>
              </a:rPr>
              <a:t>Github</a:t>
            </a:r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 code repositories, books..</a:t>
            </a:r>
            <a:r>
              <a:rPr lang="en-US" dirty="0" err="1">
                <a:solidFill>
                  <a:srgbClr val="0C1752"/>
                </a:solidFill>
                <a:latin typeface="Montserrat" panose="00000500000000000000" pitchFamily="2" charset="0"/>
              </a:rPr>
              <a:t>etc</a:t>
            </a:r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.</a:t>
            </a:r>
          </a:p>
          <a:p>
            <a:pPr algn="ctr"/>
            <a:endParaRPr lang="en-US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5A1E11-E1E2-4B9A-A9A5-086ACF1F7F04}"/>
              </a:ext>
            </a:extLst>
          </p:cNvPr>
          <p:cNvCxnSpPr/>
          <p:nvPr/>
        </p:nvCxnSpPr>
        <p:spPr>
          <a:xfrm>
            <a:off x="1710096" y="4461745"/>
            <a:ext cx="1940560" cy="0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E1DCCB-F3B3-F457-DC2B-AABB9F9EB8A7}"/>
              </a:ext>
            </a:extLst>
          </p:cNvPr>
          <p:cNvSpPr txBox="1"/>
          <p:nvPr/>
        </p:nvSpPr>
        <p:spPr>
          <a:xfrm>
            <a:off x="1534460" y="4547704"/>
            <a:ext cx="229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Pre-training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58E83D-A6C4-819B-AD00-687779B238DE}"/>
              </a:ext>
            </a:extLst>
          </p:cNvPr>
          <p:cNvSpPr txBox="1"/>
          <p:nvPr/>
        </p:nvSpPr>
        <p:spPr>
          <a:xfrm>
            <a:off x="3145400" y="5221577"/>
            <a:ext cx="253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Base LLM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967982-3AA7-1B70-F886-E4D192EA93E1}"/>
              </a:ext>
            </a:extLst>
          </p:cNvPr>
          <p:cNvCxnSpPr/>
          <p:nvPr/>
        </p:nvCxnSpPr>
        <p:spPr>
          <a:xfrm>
            <a:off x="5129817" y="4528186"/>
            <a:ext cx="1940560" cy="0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05053-3167-8BA1-367C-8D1D21A10C12}"/>
              </a:ext>
            </a:extLst>
          </p:cNvPr>
          <p:cNvSpPr txBox="1"/>
          <p:nvPr/>
        </p:nvSpPr>
        <p:spPr>
          <a:xfrm>
            <a:off x="4954181" y="4614145"/>
            <a:ext cx="229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Supervised fine-tuning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CE52B6-19FB-B036-B0F2-C9FF05B5FFDF}"/>
              </a:ext>
            </a:extLst>
          </p:cNvPr>
          <p:cNvSpPr txBox="1"/>
          <p:nvPr/>
        </p:nvSpPr>
        <p:spPr>
          <a:xfrm>
            <a:off x="6928095" y="5210967"/>
            <a:ext cx="253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Fine-tuned LLM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DCBC34-F8B2-31AD-01DF-DD617A385898}"/>
              </a:ext>
            </a:extLst>
          </p:cNvPr>
          <p:cNvCxnSpPr>
            <a:cxnSpLocks/>
          </p:cNvCxnSpPr>
          <p:nvPr/>
        </p:nvCxnSpPr>
        <p:spPr>
          <a:xfrm>
            <a:off x="5901977" y="3518432"/>
            <a:ext cx="1168400" cy="888218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6D6F3273-BB2D-57E7-2A35-46690B12C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7297" y="2289072"/>
            <a:ext cx="1229360" cy="12293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EABB72-5573-7774-2486-027616C34788}"/>
              </a:ext>
            </a:extLst>
          </p:cNvPr>
          <p:cNvSpPr txBox="1"/>
          <p:nvPr/>
        </p:nvSpPr>
        <p:spPr>
          <a:xfrm>
            <a:off x="6329920" y="2524637"/>
            <a:ext cx="229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Specific (Private) Knowledge base</a:t>
            </a:r>
          </a:p>
        </p:txBody>
      </p:sp>
      <p:pic>
        <p:nvPicPr>
          <p:cNvPr id="32" name="Graphic 31" descr="Left Brain with solid fill">
            <a:extLst>
              <a:ext uri="{FF2B5EF4-FFF2-40B4-BE49-F238E27FC236}">
                <a16:creationId xmlns:a16="http://schemas.microsoft.com/office/drawing/2014/main" id="{DED06A6D-6072-2B77-BBEA-3415F0F2EB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5836" y="3709905"/>
            <a:ext cx="1503680" cy="15036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2DDA65-6FF0-74CA-97F2-2FE5D24E32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0656" y="3684867"/>
            <a:ext cx="1448201" cy="15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2" grpId="0"/>
      <p:bldP spid="24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9E5C0-E7B5-DBB0-23AB-948CB5BBA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EF6067-2B77-88D3-AB2B-3F16FA622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510CF-A912-52EC-8996-2CBE55CEB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7816FA4-7D8B-84A9-F23C-1243B232BA6E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LLM Fine-Tuning: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0FFC3-3EBF-58D7-9452-3D62CA17623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736-FF10-B1AD-6552-36C8F13FD579}"/>
              </a:ext>
            </a:extLst>
          </p:cNvPr>
          <p:cNvSpPr txBox="1">
            <a:spLocks/>
          </p:cNvSpPr>
          <p:nvPr/>
        </p:nvSpPr>
        <p:spPr>
          <a:xfrm>
            <a:off x="152788" y="728025"/>
            <a:ext cx="11736631" cy="714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 healthcare company fine-tunes a GPT model on medical reports and patient notes, enabling it to generate accurate, coherent patient reports tailored for healthcare professionals.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33059D-55C6-ADDF-0863-9C9206BAFC2F}"/>
              </a:ext>
            </a:extLst>
          </p:cNvPr>
          <p:cNvCxnSpPr>
            <a:cxnSpLocks/>
          </p:cNvCxnSpPr>
          <p:nvPr/>
        </p:nvCxnSpPr>
        <p:spPr>
          <a:xfrm>
            <a:off x="2057608" y="2580356"/>
            <a:ext cx="0" cy="660637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FB2C8B-EFC6-61E0-6CA8-886F2989EAA9}"/>
              </a:ext>
            </a:extLst>
          </p:cNvPr>
          <p:cNvSpPr txBox="1"/>
          <p:nvPr/>
        </p:nvSpPr>
        <p:spPr>
          <a:xfrm>
            <a:off x="824806" y="4064328"/>
            <a:ext cx="229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Base LLM</a:t>
            </a:r>
          </a:p>
        </p:txBody>
      </p:sp>
      <p:pic>
        <p:nvPicPr>
          <p:cNvPr id="15" name="Graphic 14" descr="Customer review outline">
            <a:extLst>
              <a:ext uri="{FF2B5EF4-FFF2-40B4-BE49-F238E27FC236}">
                <a16:creationId xmlns:a16="http://schemas.microsoft.com/office/drawing/2014/main" id="{7FB76D13-56D3-88BD-C7BD-05ED5D577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6295" y="1338716"/>
            <a:ext cx="978652" cy="9786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0E622C-D853-C2E9-2838-641D0A36B6BC}"/>
              </a:ext>
            </a:extLst>
          </p:cNvPr>
          <p:cNvSpPr txBox="1"/>
          <p:nvPr/>
        </p:nvSpPr>
        <p:spPr>
          <a:xfrm>
            <a:off x="-44967" y="2177464"/>
            <a:ext cx="45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Joint pain, sun sensitivity, skin rash?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5F53D2-C370-3649-81CC-DAD9AB69BE3E}"/>
              </a:ext>
            </a:extLst>
          </p:cNvPr>
          <p:cNvCxnSpPr>
            <a:cxnSpLocks/>
          </p:cNvCxnSpPr>
          <p:nvPr/>
        </p:nvCxnSpPr>
        <p:spPr>
          <a:xfrm>
            <a:off x="2018271" y="4433660"/>
            <a:ext cx="0" cy="660637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hat bubble outline">
            <a:extLst>
              <a:ext uri="{FF2B5EF4-FFF2-40B4-BE49-F238E27FC236}">
                <a16:creationId xmlns:a16="http://schemas.microsoft.com/office/drawing/2014/main" id="{876F3AF9-8891-FD02-EB40-8FC6D326C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74815" y="4967472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C62F52-7742-9D7E-491D-A122F22F2650}"/>
              </a:ext>
            </a:extLst>
          </p:cNvPr>
          <p:cNvSpPr txBox="1"/>
          <p:nvPr/>
        </p:nvSpPr>
        <p:spPr>
          <a:xfrm>
            <a:off x="939705" y="5711521"/>
            <a:ext cx="229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Allergy</a:t>
            </a:r>
          </a:p>
        </p:txBody>
      </p:sp>
      <p:pic>
        <p:nvPicPr>
          <p:cNvPr id="33" name="Graphic 32" descr="Left Brain with solid fill">
            <a:extLst>
              <a:ext uri="{FF2B5EF4-FFF2-40B4-BE49-F238E27FC236}">
                <a16:creationId xmlns:a16="http://schemas.microsoft.com/office/drawing/2014/main" id="{467C7E15-A6CD-746D-61A9-CE614B734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8831" y="3123489"/>
            <a:ext cx="1063450" cy="106345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B06B59-4A99-3D42-A66B-4F44D7F4EB3C}"/>
              </a:ext>
            </a:extLst>
          </p:cNvPr>
          <p:cNvCxnSpPr>
            <a:cxnSpLocks/>
          </p:cNvCxnSpPr>
          <p:nvPr/>
        </p:nvCxnSpPr>
        <p:spPr>
          <a:xfrm>
            <a:off x="6720556" y="2603506"/>
            <a:ext cx="0" cy="660637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19ABFF-785A-152C-2EDB-47984F1FB0E3}"/>
              </a:ext>
            </a:extLst>
          </p:cNvPr>
          <p:cNvSpPr txBox="1"/>
          <p:nvPr/>
        </p:nvSpPr>
        <p:spPr>
          <a:xfrm>
            <a:off x="5487754" y="4064328"/>
            <a:ext cx="229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Fine-tuned LLM</a:t>
            </a:r>
          </a:p>
        </p:txBody>
      </p:sp>
      <p:pic>
        <p:nvPicPr>
          <p:cNvPr id="36" name="Graphic 35" descr="Customer review outline">
            <a:extLst>
              <a:ext uri="{FF2B5EF4-FFF2-40B4-BE49-F238E27FC236}">
                <a16:creationId xmlns:a16="http://schemas.microsoft.com/office/drawing/2014/main" id="{6C787DFF-7596-975E-1B6E-DF3C4B182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9243" y="1338716"/>
            <a:ext cx="978652" cy="9786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303096-EF0D-1889-9450-B5F7DDE321B5}"/>
              </a:ext>
            </a:extLst>
          </p:cNvPr>
          <p:cNvSpPr txBox="1"/>
          <p:nvPr/>
        </p:nvSpPr>
        <p:spPr>
          <a:xfrm>
            <a:off x="4639359" y="2191543"/>
            <a:ext cx="45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Joint pain, sun sensitivity, skin rash?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17519B-60A5-F274-0D62-E50A983C85C5}"/>
              </a:ext>
            </a:extLst>
          </p:cNvPr>
          <p:cNvCxnSpPr>
            <a:cxnSpLocks/>
          </p:cNvCxnSpPr>
          <p:nvPr/>
        </p:nvCxnSpPr>
        <p:spPr>
          <a:xfrm>
            <a:off x="6681219" y="4433660"/>
            <a:ext cx="0" cy="660637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hat bubble outline">
            <a:extLst>
              <a:ext uri="{FF2B5EF4-FFF2-40B4-BE49-F238E27FC236}">
                <a16:creationId xmlns:a16="http://schemas.microsoft.com/office/drawing/2014/main" id="{A11F30F6-1EE8-29BD-D5D4-A7F27DCCE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7763" y="4967472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CC1246E-0AF5-0AE2-DCC9-BCE2F53B04FB}"/>
              </a:ext>
            </a:extLst>
          </p:cNvPr>
          <p:cNvSpPr txBox="1"/>
          <p:nvPr/>
        </p:nvSpPr>
        <p:spPr>
          <a:xfrm>
            <a:off x="4486956" y="5642701"/>
            <a:ext cx="4090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Could be lupus erythematosus, an autoimmune disease. You should visit a rheumatologist.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199490B-5882-9C03-3D11-B2560A8B2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0913" y="3071377"/>
            <a:ext cx="1022204" cy="10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32" grpId="0"/>
      <p:bldP spid="35" grpId="0"/>
      <p:bldP spid="37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AD7F5-A706-182C-B7F8-3147D2D6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E9390-D105-3C0E-E8EE-10AB31C2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9CED2-C677-B94F-E5A1-CE60CF35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FF92AF9-2F04-D4B8-8101-CB405BAC7D9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Full Fine-tuning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360EF-9DCE-A3DB-20C0-357EEDBC7FA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B10F04-8B4B-73D5-526E-68D1EACBAA95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92CCBA9-DB53-966D-2963-E2098461C6F0}"/>
              </a:ext>
            </a:extLst>
          </p:cNvPr>
          <p:cNvSpPr txBox="1">
            <a:spLocks/>
          </p:cNvSpPr>
          <p:nvPr/>
        </p:nvSpPr>
        <p:spPr>
          <a:xfrm>
            <a:off x="86583" y="727658"/>
            <a:ext cx="11716254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Full fine-tuning of a large language model (LLM) refers to a training process where all the model's weights are updated to adapt the model to a specific task or domain. </a:t>
            </a:r>
          </a:p>
          <a:p>
            <a:r>
              <a:rPr lang="en-US" dirty="0"/>
              <a:t>This process involves significant computational resources and is analogous to the original pre-training phase, albeit with a smaller, task-specific dataset.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685976-FCF7-09D2-1DA5-CF6AADB8F405}"/>
              </a:ext>
            </a:extLst>
          </p:cNvPr>
          <p:cNvSpPr txBox="1"/>
          <p:nvPr/>
        </p:nvSpPr>
        <p:spPr>
          <a:xfrm>
            <a:off x="1250295" y="6529904"/>
            <a:ext cx="9960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Excellent Resource: </a:t>
            </a:r>
            <a:r>
              <a:rPr lang="en-US" sz="1200" dirty="0">
                <a:latin typeface="Montserrat" panose="00000500000000000000" pitchFamily="2" charset="0"/>
                <a:hlinkClick r:id="rId4"/>
              </a:rPr>
              <a:t>https://blog.dailydoseofds.com/p/full-model-fine-tuning-vs-lora-vs</a:t>
            </a:r>
            <a:endParaRPr lang="en-US" sz="1200" dirty="0">
              <a:latin typeface="Montserrat" panose="00000500000000000000" pitchFamily="2" charset="0"/>
            </a:endParaRPr>
          </a:p>
          <a:p>
            <a:endParaRPr lang="en-US" sz="1200" dirty="0">
              <a:latin typeface="Montserrat" panose="000005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A3AE3B-44E5-FDD0-AC96-CE7CC59A2E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9113" y="3000520"/>
            <a:ext cx="4439678" cy="2386257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EB6B7A2F-8E1A-51FF-4639-8F9E3333C84A}"/>
              </a:ext>
            </a:extLst>
          </p:cNvPr>
          <p:cNvSpPr txBox="1">
            <a:spLocks/>
          </p:cNvSpPr>
          <p:nvPr/>
        </p:nvSpPr>
        <p:spPr>
          <a:xfrm>
            <a:off x="2966193" y="1895113"/>
            <a:ext cx="4014400" cy="761901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46"/>
            <a:endParaRPr lang="en-CA" sz="1467" b="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1363E3-AB29-A90A-5F19-E9D761D88BF5}"/>
              </a:ext>
            </a:extLst>
          </p:cNvPr>
          <p:cNvSpPr txBox="1"/>
          <p:nvPr/>
        </p:nvSpPr>
        <p:spPr>
          <a:xfrm>
            <a:off x="603524" y="3447726"/>
            <a:ext cx="183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800">
                <a:solidFill>
                  <a:srgbClr val="017ACD"/>
                </a:solidFill>
              </a:defRPr>
            </a:lvl1pPr>
          </a:lstStyle>
          <a:p>
            <a:pPr defTabSz="914446"/>
            <a:r>
              <a:rPr lang="en-CA" sz="1600" dirty="0">
                <a:solidFill>
                  <a:srgbClr val="0C1752"/>
                </a:solidFill>
                <a:latin typeface="Cambria" panose="02040503050406030204"/>
              </a:rPr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834F159-8241-1856-3364-E831FB2C91AD}"/>
                  </a:ext>
                </a:extLst>
              </p:cNvPr>
              <p:cNvSpPr/>
              <p:nvPr/>
            </p:nvSpPr>
            <p:spPr>
              <a:xfrm>
                <a:off x="8553177" y="4017773"/>
                <a:ext cx="2437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46"/>
                <a:r>
                  <a:rPr lang="en-CA" sz="14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Desired 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C175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sz="14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 </a:t>
                </a:r>
              </a:p>
              <a:p>
                <a:pPr algn="ctr" defTabSz="914446"/>
                <a:r>
                  <a:rPr lang="en-CA" sz="14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Label = Dog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834F159-8241-1856-3364-E831FB2C9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177" y="4017773"/>
                <a:ext cx="2437567" cy="523220"/>
              </a:xfrm>
              <a:prstGeom prst="rect">
                <a:avLst/>
              </a:prstGeom>
              <a:blipFill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2F2DA6-09F3-468B-10C5-9428CF2F6FBD}"/>
                  </a:ext>
                </a:extLst>
              </p:cNvPr>
              <p:cNvSpPr txBox="1"/>
              <p:nvPr/>
            </p:nvSpPr>
            <p:spPr>
              <a:xfrm>
                <a:off x="7663742" y="4741245"/>
                <a:ext cx="2248840" cy="345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800">
                    <a:solidFill>
                      <a:srgbClr val="017ACD"/>
                    </a:solidFill>
                  </a:defRPr>
                </a:lvl1pPr>
              </a:lstStyle>
              <a:p>
                <a:pPr defTabSz="914446"/>
                <a:r>
                  <a:rPr lang="en-CA" sz="16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Error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1600" i="1">
                            <a:solidFill>
                              <a:srgbClr val="0C175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600" i="1">
                            <a:solidFill>
                              <a:srgbClr val="0C175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CA" sz="1600">
                        <a:solidFill>
                          <a:srgbClr val="0C175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1600" i="1">
                        <a:solidFill>
                          <a:srgbClr val="0C175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CA" sz="1600" dirty="0">
                  <a:solidFill>
                    <a:srgbClr val="0C1752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2F2DA6-09F3-468B-10C5-9428CF2F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742" y="4741245"/>
                <a:ext cx="2248840" cy="345223"/>
              </a:xfrm>
              <a:prstGeom prst="rect">
                <a:avLst/>
              </a:prstGeom>
              <a:blipFill>
                <a:blip r:embed="rId7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05A4E3-36A7-6BD1-A8F2-5E755FF1CC0E}"/>
              </a:ext>
            </a:extLst>
          </p:cNvPr>
          <p:cNvSpPr txBox="1"/>
          <p:nvPr/>
        </p:nvSpPr>
        <p:spPr>
          <a:xfrm>
            <a:off x="4466929" y="6109049"/>
            <a:ext cx="326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800">
                <a:solidFill>
                  <a:srgbClr val="017ACD"/>
                </a:solidFill>
              </a:defRPr>
            </a:lvl1pPr>
          </a:lstStyle>
          <a:p>
            <a:pPr defTabSz="914446"/>
            <a:r>
              <a:rPr lang="en-CA" sz="1600" dirty="0">
                <a:solidFill>
                  <a:srgbClr val="0C1752"/>
                </a:solidFill>
                <a:latin typeface="Montserrat" panose="00000500000000000000" pitchFamily="2" charset="0"/>
              </a:rPr>
              <a:t>Update Network Weights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DFFFE12A-0F11-16F1-2B2E-7BF00D9F0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09" y="1780150"/>
            <a:ext cx="2936388" cy="2190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5004E9-4CD7-EBB9-C4F2-BDD948E0E107}"/>
              </a:ext>
            </a:extLst>
          </p:cNvPr>
          <p:cNvGrpSpPr/>
          <p:nvPr/>
        </p:nvGrpSpPr>
        <p:grpSpPr>
          <a:xfrm>
            <a:off x="8024023" y="4280177"/>
            <a:ext cx="259046" cy="247414"/>
            <a:chOff x="5076056" y="2924944"/>
            <a:chExt cx="523147" cy="485878"/>
          </a:xfrm>
        </p:grpSpPr>
        <p:sp>
          <p:nvSpPr>
            <p:cNvPr id="27" name="Minus 27">
              <a:extLst>
                <a:ext uri="{FF2B5EF4-FFF2-40B4-BE49-F238E27FC236}">
                  <a16:creationId xmlns:a16="http://schemas.microsoft.com/office/drawing/2014/main" id="{E3687C23-03C9-2D15-ED21-D6CFB1A741FB}"/>
                </a:ext>
              </a:extLst>
            </p:cNvPr>
            <p:cNvSpPr/>
            <p:nvPr/>
          </p:nvSpPr>
          <p:spPr>
            <a:xfrm>
              <a:off x="5220072" y="3068960"/>
              <a:ext cx="227245" cy="170931"/>
            </a:xfrm>
            <a:prstGeom prst="mathMinus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70">
                <a:defRPr/>
              </a:pPr>
              <a:endParaRPr lang="en-CA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A4112FFD-1E7A-89EB-8E3D-80F949CF90C0}"/>
                </a:ext>
              </a:extLst>
            </p:cNvPr>
            <p:cNvSpPr/>
            <p:nvPr/>
          </p:nvSpPr>
          <p:spPr>
            <a:xfrm>
              <a:off x="5076056" y="2924944"/>
              <a:ext cx="523147" cy="485878"/>
            </a:xfrm>
            <a:prstGeom prst="flowChartConnector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70">
                <a:defRPr/>
              </a:pPr>
              <a:endParaRPr lang="en-CA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Right Arrow 29">
            <a:extLst>
              <a:ext uri="{FF2B5EF4-FFF2-40B4-BE49-F238E27FC236}">
                <a16:creationId xmlns:a16="http://schemas.microsoft.com/office/drawing/2014/main" id="{13D21CF9-0CCB-2E7E-AF69-B59F4199F5FA}"/>
              </a:ext>
            </a:extLst>
          </p:cNvPr>
          <p:cNvSpPr/>
          <p:nvPr/>
        </p:nvSpPr>
        <p:spPr>
          <a:xfrm rot="10800000">
            <a:off x="8294130" y="4397096"/>
            <a:ext cx="787122" cy="30475"/>
          </a:xfrm>
          <a:prstGeom prst="rightArrow">
            <a:avLst>
              <a:gd name="adj1" fmla="val 33131"/>
              <a:gd name="adj2" fmla="val 53732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U-Turn Arrow 16">
            <a:extLst>
              <a:ext uri="{FF2B5EF4-FFF2-40B4-BE49-F238E27FC236}">
                <a16:creationId xmlns:a16="http://schemas.microsoft.com/office/drawing/2014/main" id="{9237A16B-185A-88FA-B334-C156D5301C71}"/>
              </a:ext>
            </a:extLst>
          </p:cNvPr>
          <p:cNvSpPr/>
          <p:nvPr/>
        </p:nvSpPr>
        <p:spPr>
          <a:xfrm rot="10800000">
            <a:off x="4106052" y="4540952"/>
            <a:ext cx="4045545" cy="2002032"/>
          </a:xfrm>
          <a:prstGeom prst="uturnArrow">
            <a:avLst>
              <a:gd name="adj1" fmla="val 737"/>
              <a:gd name="adj2" fmla="val 6777"/>
              <a:gd name="adj3" fmla="val 10421"/>
              <a:gd name="adj4" fmla="val 22503"/>
              <a:gd name="adj5" fmla="val 5058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B451CFAA-47C4-E450-16A8-ADCE8427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8" y="3809815"/>
            <a:ext cx="1593962" cy="11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073E42DC-B14E-907C-15D8-E6D9471FD72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27602" y="2287249"/>
            <a:ext cx="1653857" cy="1288905"/>
          </a:xfrm>
          <a:prstGeom prst="curvedConnector2">
            <a:avLst/>
          </a:prstGeom>
          <a:noFill/>
          <a:ln w="57150" cap="flat" cmpd="sng" algn="ctr">
            <a:solidFill>
              <a:srgbClr val="0054A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E90314-AB79-E3F9-0AB8-CD815E7720BE}"/>
              </a:ext>
            </a:extLst>
          </p:cNvPr>
          <p:cNvSpPr txBox="1"/>
          <p:nvPr/>
        </p:nvSpPr>
        <p:spPr>
          <a:xfrm>
            <a:off x="3457331" y="2083633"/>
            <a:ext cx="277298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17ACD"/>
                </a:solidFill>
              </a:defRPr>
            </a:lvl1pPr>
          </a:lstStyle>
          <a:p>
            <a:pPr defTabSz="914446"/>
            <a:r>
              <a:rPr lang="en-CA" sz="1867" dirty="0">
                <a:solidFill>
                  <a:srgbClr val="0C1752"/>
                </a:solidFill>
                <a:latin typeface="Montserrat" panose="00000500000000000000" pitchFamily="2" charset="0"/>
              </a:rPr>
              <a:t>Training Dataset</a:t>
            </a:r>
            <a:endParaRPr lang="en-US" sz="1867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9AE0B3E0-3E98-7ADA-EFF0-C4AC62E8BA91}"/>
              </a:ext>
            </a:extLst>
          </p:cNvPr>
          <p:cNvCxnSpPr>
            <a:cxnSpLocks/>
          </p:cNvCxnSpPr>
          <p:nvPr/>
        </p:nvCxnSpPr>
        <p:spPr>
          <a:xfrm>
            <a:off x="6406189" y="2282957"/>
            <a:ext cx="2221711" cy="1283929"/>
          </a:xfrm>
          <a:prstGeom prst="curvedConnector2">
            <a:avLst/>
          </a:prstGeom>
          <a:noFill/>
          <a:ln w="57150" cap="flat" cmpd="sng" algn="ctr">
            <a:solidFill>
              <a:srgbClr val="0054A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Left Brace 34">
            <a:extLst>
              <a:ext uri="{FF2B5EF4-FFF2-40B4-BE49-F238E27FC236}">
                <a16:creationId xmlns:a16="http://schemas.microsoft.com/office/drawing/2014/main" id="{89E90939-9358-AE88-F406-AA8C0628C180}"/>
              </a:ext>
            </a:extLst>
          </p:cNvPr>
          <p:cNvSpPr/>
          <p:nvPr/>
        </p:nvSpPr>
        <p:spPr>
          <a:xfrm>
            <a:off x="2476939" y="2886493"/>
            <a:ext cx="425379" cy="2854435"/>
          </a:xfrm>
          <a:prstGeom prst="leftBrace">
            <a:avLst>
              <a:gd name="adj1" fmla="val 176727"/>
              <a:gd name="adj2" fmla="val 50000"/>
            </a:avLst>
          </a:prstGeom>
          <a:noFill/>
          <a:ln w="41275" cap="rnd" cmpd="sng" algn="ctr">
            <a:solidFill>
              <a:srgbClr val="4472C4"/>
            </a:solidFill>
            <a:prstDash val="solid"/>
            <a:bevel/>
          </a:ln>
          <a:effectLst>
            <a:outerShdw blurRad="127000" dist="38100" dir="10680000" sx="98000" sy="98000" algn="ctr" rotWithShape="0">
              <a:srgbClr val="000000">
                <a:alpha val="86000"/>
              </a:srgbClr>
            </a:outerShdw>
          </a:effectLst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5A4B87-364A-5974-9405-C946B5EA2CD3}"/>
              </a:ext>
            </a:extLst>
          </p:cNvPr>
          <p:cNvGrpSpPr/>
          <p:nvPr/>
        </p:nvGrpSpPr>
        <p:grpSpPr>
          <a:xfrm>
            <a:off x="7042036" y="2934120"/>
            <a:ext cx="1178199" cy="2854436"/>
            <a:chOff x="4558180" y="1261432"/>
            <a:chExt cx="1767529" cy="4282211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9282DA12-7DE9-28C4-4FC0-1E707F9445C6}"/>
                </a:ext>
              </a:extLst>
            </p:cNvPr>
            <p:cNvSpPr/>
            <p:nvPr/>
          </p:nvSpPr>
          <p:spPr>
            <a:xfrm rot="10800000">
              <a:off x="4558180" y="1261432"/>
              <a:ext cx="544117" cy="4282211"/>
            </a:xfrm>
            <a:prstGeom prst="leftBrace">
              <a:avLst>
                <a:gd name="adj1" fmla="val 200000"/>
                <a:gd name="adj2" fmla="val 50000"/>
              </a:avLst>
            </a:prstGeom>
            <a:noFill/>
            <a:ln w="41275" cap="rnd" cmpd="sng" algn="ctr">
              <a:solidFill>
                <a:srgbClr val="4472C4"/>
              </a:solidFill>
              <a:prstDash val="solid"/>
              <a:bevel/>
            </a:ln>
            <a:effectLst>
              <a:outerShdw blurRad="127000" dist="38100" dir="10680000" sx="98000" sy="98000" algn="ctr" rotWithShape="0">
                <a:srgbClr val="000000">
                  <a:alpha val="86000"/>
                </a:srgbClr>
              </a:outerShdw>
            </a:effectLst>
          </p:spPr>
          <p:txBody>
            <a:bodyPr rtlCol="0" anchor="ctr"/>
            <a:lstStyle/>
            <a:p>
              <a:pPr algn="ctr" defTabSz="609570">
                <a:defRPr/>
              </a:pPr>
              <a:endParaRPr lang="en-CA" sz="1600" kern="0">
                <a:solidFill>
                  <a:srgbClr val="0C1752"/>
                </a:solidFill>
                <a:latin typeface="Montserrat" panose="00000500000000000000" pitchFamily="2" charset="0"/>
                <a:cs typeface="Calibri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480B393-C6DB-E724-0552-5E7B3B22BB70}"/>
                </a:ext>
              </a:extLst>
            </p:cNvPr>
            <p:cNvGrpSpPr/>
            <p:nvPr/>
          </p:nvGrpSpPr>
          <p:grpSpPr>
            <a:xfrm>
              <a:off x="4902463" y="2306775"/>
              <a:ext cx="1423246" cy="1187949"/>
              <a:chOff x="4566459" y="1869406"/>
              <a:chExt cx="1657749" cy="1374172"/>
            </a:xfrm>
          </p:grpSpPr>
          <p:sp>
            <p:nvSpPr>
              <p:cNvPr id="39" name="Right Arrow 13">
                <a:extLst>
                  <a:ext uri="{FF2B5EF4-FFF2-40B4-BE49-F238E27FC236}">
                    <a16:creationId xmlns:a16="http://schemas.microsoft.com/office/drawing/2014/main" id="{2396FB17-767D-7545-73A2-FB265C336D89}"/>
                  </a:ext>
                </a:extLst>
              </p:cNvPr>
              <p:cNvSpPr/>
              <p:nvPr/>
            </p:nvSpPr>
            <p:spPr>
              <a:xfrm>
                <a:off x="4878944" y="3190692"/>
                <a:ext cx="983081" cy="52886"/>
              </a:xfrm>
              <a:prstGeom prst="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09570">
                  <a:defRPr/>
                </a:pPr>
                <a:endParaRPr lang="en-CA" sz="1600" kern="0">
                  <a:solidFill>
                    <a:srgbClr val="0C1752"/>
                  </a:solidFill>
                  <a:latin typeface="Montserrat" panose="00000500000000000000" pitchFamily="2" charset="0"/>
                  <a:cs typeface="Calibri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DE1F6B4-C8AD-A7C7-1166-10C2F6E1E148}"/>
                      </a:ext>
                    </a:extLst>
                  </p:cNvPr>
                  <p:cNvSpPr txBox="1"/>
                  <p:nvPr/>
                </p:nvSpPr>
                <p:spPr>
                  <a:xfrm>
                    <a:off x="4566459" y="1869406"/>
                    <a:ext cx="1657749" cy="11302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800">
                        <a:solidFill>
                          <a:srgbClr val="017ACD"/>
                        </a:solidFill>
                      </a:defRPr>
                    </a:lvl1pPr>
                  </a:lstStyle>
                  <a:p>
                    <a:pPr defTabSz="914446"/>
                    <a:r>
                      <a:rPr lang="en-CA" sz="1200" dirty="0">
                        <a:solidFill>
                          <a:srgbClr val="0C1752"/>
                        </a:solidFill>
                        <a:latin typeface="Montserrat" panose="00000500000000000000" pitchFamily="2" charset="0"/>
                      </a:rPr>
                      <a:t>Predicted </a:t>
                    </a:r>
                  </a:p>
                  <a:p>
                    <a:pPr defTabSz="914446"/>
                    <a:r>
                      <a:rPr lang="en-CA" sz="1200" dirty="0">
                        <a:solidFill>
                          <a:srgbClr val="0C1752"/>
                        </a:solidFill>
                        <a:latin typeface="Montserrat" panose="00000500000000000000" pitchFamily="2" charset="0"/>
                      </a:rPr>
                      <a:t>Output</a:t>
                    </a:r>
                  </a:p>
                  <a:p>
                    <a:pPr defTabSz="914446"/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CA" sz="1200" i="1">
                                <a:solidFill>
                                  <a:srgbClr val="0C17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200">
                                <a:solidFill>
                                  <a:srgbClr val="0C1752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oMath>
                    </a14:m>
                    <a:r>
                      <a:rPr lang="en-CA" sz="1200" dirty="0">
                        <a:solidFill>
                          <a:srgbClr val="0C1752"/>
                        </a:solidFill>
                        <a:latin typeface="Montserrat" panose="00000500000000000000" pitchFamily="2" charset="0"/>
                      </a:rPr>
                      <a:t> = Cat</a:t>
                    </a: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9B7702C-AF31-3444-A70B-8C66E9BE31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6459" y="1869406"/>
                    <a:ext cx="1657749" cy="11302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205" b="-65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Right Arrow 17">
            <a:extLst>
              <a:ext uri="{FF2B5EF4-FFF2-40B4-BE49-F238E27FC236}">
                <a16:creationId xmlns:a16="http://schemas.microsoft.com/office/drawing/2014/main" id="{B94FAA1A-E907-8DF8-C5F7-6D037198AA41}"/>
              </a:ext>
            </a:extLst>
          </p:cNvPr>
          <p:cNvSpPr/>
          <p:nvPr/>
        </p:nvSpPr>
        <p:spPr>
          <a:xfrm rot="19209040">
            <a:off x="4060886" y="4846453"/>
            <a:ext cx="1923657" cy="180176"/>
          </a:xfrm>
          <a:prstGeom prst="rightArrow">
            <a:avLst>
              <a:gd name="adj1" fmla="val 9761"/>
              <a:gd name="adj2" fmla="val 8720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2983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9" grpId="0" animBg="1"/>
      <p:bldP spid="30" grpId="0" animBg="1"/>
      <p:bldP spid="33" grpId="0"/>
      <p:bldP spid="35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10BA7-83D5-BA28-4169-3E936CE3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E0EF4-240B-8B5B-8335-CAC6327B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BEFE33B-7EE9-7BFB-A39F-0F81915A552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Module 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11B2EF-B147-91BD-0F78-2F139C8FF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31" y="935256"/>
            <a:ext cx="11214759" cy="5106142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Introduction to Competitor Analysis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How to create a Custom GPT?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Benefits of Custom GPTs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Custom GPTs configurable parameters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Embeddings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Full LLM Fine-Tuning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Low-Rank Adaptation (</a:t>
            </a:r>
            <a:r>
              <a:rPr lang="en-US" sz="2000" dirty="0" err="1">
                <a:latin typeface="Montserrat" panose="00000500000000000000" pitchFamily="2" charset="0"/>
              </a:rPr>
              <a:t>LoRA</a:t>
            </a:r>
            <a:r>
              <a:rPr lang="en-US" sz="2000" dirty="0">
                <a:latin typeface="Montserrat" panose="00000500000000000000" pitchFamily="2" charset="0"/>
              </a:rPr>
              <a:t>)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Retrieval Augmented Generation (RAG)</a:t>
            </a:r>
          </a:p>
          <a:p>
            <a:pPr>
              <a:buClr>
                <a:srgbClr val="00B0F0"/>
              </a:buClr>
            </a:pPr>
            <a:r>
              <a:rPr lang="en-US" sz="2000" b="1" dirty="0">
                <a:latin typeface="Montserrat" panose="00000500000000000000" pitchFamily="2" charset="0"/>
              </a:rPr>
              <a:t>Practical Example: </a:t>
            </a:r>
            <a:r>
              <a:rPr lang="en-US" sz="2000" dirty="0" err="1">
                <a:latin typeface="Montserrat" panose="00000500000000000000" pitchFamily="2" charset="0"/>
              </a:rPr>
              <a:t>GenAI</a:t>
            </a:r>
            <a:r>
              <a:rPr lang="en-US" sz="2000" dirty="0">
                <a:latin typeface="Montserrat" panose="00000500000000000000" pitchFamily="2" charset="0"/>
              </a:rPr>
              <a:t> for Department Store Competitive Analysis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Practice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4BF6C-937D-3A93-9865-C5DE26F44C2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</p:spTree>
    <p:extLst>
      <p:ext uri="{BB962C8B-B14F-4D97-AF65-F5344CB8AC3E}">
        <p14:creationId xmlns:p14="http://schemas.microsoft.com/office/powerpoint/2010/main" val="2093928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63D33-09F2-EE4C-72D4-528AD23F2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863F9-77D1-D5B1-9E0C-56BEEE2B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1FD79-ED54-A357-FD07-4916C7BF06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132304F-0F49-4C95-1C3D-B9ADBF1A207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BERT Vs. GPT-3 Vs. GPT-4 Models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2F2C4-6C57-0BEB-25D1-41E5B6E5AA4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E9B2F51-5938-9FEC-4678-1EEAC286025D}"/>
              </a:ext>
            </a:extLst>
          </p:cNvPr>
          <p:cNvSpPr txBox="1">
            <a:spLocks/>
          </p:cNvSpPr>
          <p:nvPr/>
        </p:nvSpPr>
        <p:spPr>
          <a:xfrm>
            <a:off x="347927" y="907669"/>
            <a:ext cx="11496145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Full fine-tuning of the BERT model was manageable but it’s very expensive and time consuming to do the same with GPT-4 model. </a:t>
            </a:r>
          </a:p>
          <a:p>
            <a:r>
              <a:rPr lang="en-US" dirty="0"/>
              <a:t>GPT-4, it is approximately around 1.7 Trillion, which is roughly ten times bigger than GPT-3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9F707F-1107-44D1-9BC9-C942CC5819CE}"/>
              </a:ext>
            </a:extLst>
          </p:cNvPr>
          <p:cNvSpPr/>
          <p:nvPr/>
        </p:nvSpPr>
        <p:spPr>
          <a:xfrm>
            <a:off x="613955" y="3588627"/>
            <a:ext cx="216310" cy="206478"/>
          </a:xfrm>
          <a:prstGeom prst="round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97384-6A0C-3118-32F1-16C5CF06B006}"/>
              </a:ext>
            </a:extLst>
          </p:cNvPr>
          <p:cNvSpPr txBox="1"/>
          <p:nvPr/>
        </p:nvSpPr>
        <p:spPr>
          <a:xfrm>
            <a:off x="14358" y="3812991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BERT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C092E9-C907-0DEE-E83B-9155F94D5221}"/>
              </a:ext>
            </a:extLst>
          </p:cNvPr>
          <p:cNvSpPr/>
          <p:nvPr/>
        </p:nvSpPr>
        <p:spPr>
          <a:xfrm>
            <a:off x="1687155" y="3659415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1EF86-5043-B098-A804-74A6EEB457B7}"/>
              </a:ext>
            </a:extLst>
          </p:cNvPr>
          <p:cNvSpPr txBox="1"/>
          <p:nvPr/>
        </p:nvSpPr>
        <p:spPr>
          <a:xfrm>
            <a:off x="1592456" y="4799137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GPT-3 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3651BE-C52A-AD85-5B87-8C78A5A51163}"/>
              </a:ext>
            </a:extLst>
          </p:cNvPr>
          <p:cNvSpPr/>
          <p:nvPr/>
        </p:nvSpPr>
        <p:spPr>
          <a:xfrm>
            <a:off x="1947710" y="3659415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4E72D7-DC77-2C83-6B74-F5F9EAABC98A}"/>
              </a:ext>
            </a:extLst>
          </p:cNvPr>
          <p:cNvSpPr/>
          <p:nvPr/>
        </p:nvSpPr>
        <p:spPr>
          <a:xfrm>
            <a:off x="2208265" y="3659415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EE9664-1B32-580F-27BA-7E04B5E9AC1E}"/>
              </a:ext>
            </a:extLst>
          </p:cNvPr>
          <p:cNvSpPr/>
          <p:nvPr/>
        </p:nvSpPr>
        <p:spPr>
          <a:xfrm>
            <a:off x="2468820" y="3654222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75A15B-26DF-7324-E48A-DDACD0D96818}"/>
              </a:ext>
            </a:extLst>
          </p:cNvPr>
          <p:cNvSpPr/>
          <p:nvPr/>
        </p:nvSpPr>
        <p:spPr>
          <a:xfrm>
            <a:off x="2728272" y="3654222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60DE934-F615-7080-BB50-13123FE54807}"/>
              </a:ext>
            </a:extLst>
          </p:cNvPr>
          <p:cNvSpPr/>
          <p:nvPr/>
        </p:nvSpPr>
        <p:spPr>
          <a:xfrm>
            <a:off x="1687155" y="3947594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053482-5EF7-F88A-E205-843C26536034}"/>
              </a:ext>
            </a:extLst>
          </p:cNvPr>
          <p:cNvSpPr/>
          <p:nvPr/>
        </p:nvSpPr>
        <p:spPr>
          <a:xfrm>
            <a:off x="1947710" y="3947594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C72D98-6A6C-9009-3E94-B24525441F81}"/>
              </a:ext>
            </a:extLst>
          </p:cNvPr>
          <p:cNvSpPr/>
          <p:nvPr/>
        </p:nvSpPr>
        <p:spPr>
          <a:xfrm>
            <a:off x="2208265" y="3947594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B5D8C6-9D78-2C3B-A210-D5BA769D428E}"/>
              </a:ext>
            </a:extLst>
          </p:cNvPr>
          <p:cNvSpPr/>
          <p:nvPr/>
        </p:nvSpPr>
        <p:spPr>
          <a:xfrm>
            <a:off x="2468820" y="394240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2AD9CC-5E2F-EDCC-3485-E93552DDBE0C}"/>
              </a:ext>
            </a:extLst>
          </p:cNvPr>
          <p:cNvSpPr/>
          <p:nvPr/>
        </p:nvSpPr>
        <p:spPr>
          <a:xfrm>
            <a:off x="2728272" y="394240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C4BB49-488E-5473-CDC3-4D1DC23D7FA5}"/>
              </a:ext>
            </a:extLst>
          </p:cNvPr>
          <p:cNvSpPr/>
          <p:nvPr/>
        </p:nvSpPr>
        <p:spPr>
          <a:xfrm>
            <a:off x="1687155" y="4251369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4AE669-6502-81C0-CD09-DD760EC3F61D}"/>
              </a:ext>
            </a:extLst>
          </p:cNvPr>
          <p:cNvSpPr/>
          <p:nvPr/>
        </p:nvSpPr>
        <p:spPr>
          <a:xfrm>
            <a:off x="1947710" y="4251369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1B719E-164B-F0FF-F30B-6E9D622D6C61}"/>
              </a:ext>
            </a:extLst>
          </p:cNvPr>
          <p:cNvSpPr/>
          <p:nvPr/>
        </p:nvSpPr>
        <p:spPr>
          <a:xfrm>
            <a:off x="2208265" y="4251369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127BDEF-F8D7-D288-935F-DF787CDB85DA}"/>
              </a:ext>
            </a:extLst>
          </p:cNvPr>
          <p:cNvSpPr/>
          <p:nvPr/>
        </p:nvSpPr>
        <p:spPr>
          <a:xfrm>
            <a:off x="2468820" y="4246176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EABC4A-6010-E98F-1378-C159D132DF63}"/>
              </a:ext>
            </a:extLst>
          </p:cNvPr>
          <p:cNvSpPr/>
          <p:nvPr/>
        </p:nvSpPr>
        <p:spPr>
          <a:xfrm>
            <a:off x="2728272" y="4246176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7FA834-5B77-0E40-2673-CB53B98073BA}"/>
              </a:ext>
            </a:extLst>
          </p:cNvPr>
          <p:cNvSpPr/>
          <p:nvPr/>
        </p:nvSpPr>
        <p:spPr>
          <a:xfrm>
            <a:off x="1687155" y="454671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A41A22-B838-CA4F-AC05-A6C72228DA00}"/>
              </a:ext>
            </a:extLst>
          </p:cNvPr>
          <p:cNvSpPr/>
          <p:nvPr/>
        </p:nvSpPr>
        <p:spPr>
          <a:xfrm>
            <a:off x="1947710" y="454671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6DC879-A83F-A3F4-B275-26A18BF2A3F6}"/>
              </a:ext>
            </a:extLst>
          </p:cNvPr>
          <p:cNvSpPr/>
          <p:nvPr/>
        </p:nvSpPr>
        <p:spPr>
          <a:xfrm>
            <a:off x="2208265" y="454671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5192ED7-6F80-55FD-7EAA-069EE17DE3AB}"/>
              </a:ext>
            </a:extLst>
          </p:cNvPr>
          <p:cNvSpPr/>
          <p:nvPr/>
        </p:nvSpPr>
        <p:spPr>
          <a:xfrm>
            <a:off x="2468820" y="4541518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BDCB548-53D0-0AE4-9734-1AB36174E6D7}"/>
              </a:ext>
            </a:extLst>
          </p:cNvPr>
          <p:cNvSpPr/>
          <p:nvPr/>
        </p:nvSpPr>
        <p:spPr>
          <a:xfrm>
            <a:off x="2728272" y="4541518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0F96D9-D728-7FEA-F45D-75B884AA2FFC}"/>
              </a:ext>
            </a:extLst>
          </p:cNvPr>
          <p:cNvSpPr/>
          <p:nvPr/>
        </p:nvSpPr>
        <p:spPr>
          <a:xfrm>
            <a:off x="1687155" y="337869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E18AFE4-77D5-B187-979B-082752C0C57A}"/>
              </a:ext>
            </a:extLst>
          </p:cNvPr>
          <p:cNvSpPr/>
          <p:nvPr/>
        </p:nvSpPr>
        <p:spPr>
          <a:xfrm>
            <a:off x="1947710" y="337869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3EBD356-A886-F4C9-BB16-44F0EE8A3851}"/>
              </a:ext>
            </a:extLst>
          </p:cNvPr>
          <p:cNvSpPr/>
          <p:nvPr/>
        </p:nvSpPr>
        <p:spPr>
          <a:xfrm>
            <a:off x="2208265" y="337869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09962E7-ADCB-46DA-1F38-034D981AF5D3}"/>
              </a:ext>
            </a:extLst>
          </p:cNvPr>
          <p:cNvSpPr/>
          <p:nvPr/>
        </p:nvSpPr>
        <p:spPr>
          <a:xfrm>
            <a:off x="2468820" y="3373498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530BD61-0DE3-7AA1-DA17-41BEAC0DAAA4}"/>
              </a:ext>
            </a:extLst>
          </p:cNvPr>
          <p:cNvSpPr/>
          <p:nvPr/>
        </p:nvSpPr>
        <p:spPr>
          <a:xfrm>
            <a:off x="2728272" y="3373498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9FF6782-DC96-91CE-0B82-5881EE35D378}"/>
              </a:ext>
            </a:extLst>
          </p:cNvPr>
          <p:cNvSpPr/>
          <p:nvPr/>
        </p:nvSpPr>
        <p:spPr>
          <a:xfrm>
            <a:off x="1687155" y="3103754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63B8A-05F0-C9D7-97E8-83EE059A5BF3}"/>
              </a:ext>
            </a:extLst>
          </p:cNvPr>
          <p:cNvSpPr/>
          <p:nvPr/>
        </p:nvSpPr>
        <p:spPr>
          <a:xfrm>
            <a:off x="1947710" y="3103754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FFC7F7C-75ED-4164-7933-867C75D28FBC}"/>
              </a:ext>
            </a:extLst>
          </p:cNvPr>
          <p:cNvSpPr/>
          <p:nvPr/>
        </p:nvSpPr>
        <p:spPr>
          <a:xfrm>
            <a:off x="2208265" y="3103754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6E86EC6-D986-A4D3-74A8-063037F66832}"/>
              </a:ext>
            </a:extLst>
          </p:cNvPr>
          <p:cNvSpPr/>
          <p:nvPr/>
        </p:nvSpPr>
        <p:spPr>
          <a:xfrm>
            <a:off x="2468820" y="309856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9216AC3-DE30-9ACA-CB5F-24E9F330B8F8}"/>
              </a:ext>
            </a:extLst>
          </p:cNvPr>
          <p:cNvSpPr/>
          <p:nvPr/>
        </p:nvSpPr>
        <p:spPr>
          <a:xfrm>
            <a:off x="2728272" y="3098561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D09AF26-1629-2B36-BF99-622CB3ACB27F}"/>
              </a:ext>
            </a:extLst>
          </p:cNvPr>
          <p:cNvSpPr/>
          <p:nvPr/>
        </p:nvSpPr>
        <p:spPr>
          <a:xfrm>
            <a:off x="1687155" y="2836112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BB02891-0F12-7BBB-E1E8-05D4A496D319}"/>
              </a:ext>
            </a:extLst>
          </p:cNvPr>
          <p:cNvSpPr/>
          <p:nvPr/>
        </p:nvSpPr>
        <p:spPr>
          <a:xfrm>
            <a:off x="1947710" y="2836112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227A7AF-7966-DA9C-5D71-BE001044055F}"/>
              </a:ext>
            </a:extLst>
          </p:cNvPr>
          <p:cNvSpPr/>
          <p:nvPr/>
        </p:nvSpPr>
        <p:spPr>
          <a:xfrm>
            <a:off x="2208265" y="2836112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BF8E4AF-3719-A76B-7B1B-1EAEC94FC3CA}"/>
              </a:ext>
            </a:extLst>
          </p:cNvPr>
          <p:cNvSpPr/>
          <p:nvPr/>
        </p:nvSpPr>
        <p:spPr>
          <a:xfrm>
            <a:off x="2468820" y="2830919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5923075-B447-0D2E-8650-662213589570}"/>
              </a:ext>
            </a:extLst>
          </p:cNvPr>
          <p:cNvSpPr/>
          <p:nvPr/>
        </p:nvSpPr>
        <p:spPr>
          <a:xfrm>
            <a:off x="2728272" y="2830919"/>
            <a:ext cx="216310" cy="206478"/>
          </a:xfrm>
          <a:prstGeom prst="roundRect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7EA200-5530-41AB-9276-81E3B3860DD7}"/>
              </a:ext>
            </a:extLst>
          </p:cNvPr>
          <p:cNvSpPr/>
          <p:nvPr/>
        </p:nvSpPr>
        <p:spPr>
          <a:xfrm>
            <a:off x="8580515" y="287024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812CFC-0654-F5F7-F8FE-BB9F62CF7CDB}"/>
              </a:ext>
            </a:extLst>
          </p:cNvPr>
          <p:cNvSpPr txBox="1"/>
          <p:nvPr/>
        </p:nvSpPr>
        <p:spPr>
          <a:xfrm>
            <a:off x="6628373" y="618092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GPT-4 Model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766B0AF-4FC6-6A65-B4C5-7B311745D7E3}"/>
              </a:ext>
            </a:extLst>
          </p:cNvPr>
          <p:cNvSpPr/>
          <p:nvPr/>
        </p:nvSpPr>
        <p:spPr>
          <a:xfrm>
            <a:off x="8841070" y="287024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D06E9E2-B93B-D0E0-19B7-EECEA3CC8315}"/>
              </a:ext>
            </a:extLst>
          </p:cNvPr>
          <p:cNvSpPr/>
          <p:nvPr/>
        </p:nvSpPr>
        <p:spPr>
          <a:xfrm>
            <a:off x="9101625" y="287024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AA87360-9BD6-D719-9397-C63B21A47BE0}"/>
              </a:ext>
            </a:extLst>
          </p:cNvPr>
          <p:cNvSpPr/>
          <p:nvPr/>
        </p:nvSpPr>
        <p:spPr>
          <a:xfrm>
            <a:off x="9362180" y="286505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CB19A85-36F7-71B8-AAEF-8204A7AD6268}"/>
              </a:ext>
            </a:extLst>
          </p:cNvPr>
          <p:cNvSpPr/>
          <p:nvPr/>
        </p:nvSpPr>
        <p:spPr>
          <a:xfrm>
            <a:off x="9621632" y="286505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887AC0B-F79C-77AC-EA3A-DEB4AD928194}"/>
              </a:ext>
            </a:extLst>
          </p:cNvPr>
          <p:cNvSpPr/>
          <p:nvPr/>
        </p:nvSpPr>
        <p:spPr>
          <a:xfrm>
            <a:off x="8580515" y="315842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A1FC5A9-9064-C37B-E7CD-A99F8D8609FE}"/>
              </a:ext>
            </a:extLst>
          </p:cNvPr>
          <p:cNvSpPr/>
          <p:nvPr/>
        </p:nvSpPr>
        <p:spPr>
          <a:xfrm>
            <a:off x="8841070" y="315842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7C5D1C1-1AC0-F370-D762-6425E741D19D}"/>
              </a:ext>
            </a:extLst>
          </p:cNvPr>
          <p:cNvSpPr/>
          <p:nvPr/>
        </p:nvSpPr>
        <p:spPr>
          <a:xfrm>
            <a:off x="9101625" y="315842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ECFA403-DD8F-9612-24A8-B7316376CD33}"/>
              </a:ext>
            </a:extLst>
          </p:cNvPr>
          <p:cNvSpPr/>
          <p:nvPr/>
        </p:nvSpPr>
        <p:spPr>
          <a:xfrm>
            <a:off x="9362180" y="315322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B545B96-7384-3852-42A9-C1F25030F409}"/>
              </a:ext>
            </a:extLst>
          </p:cNvPr>
          <p:cNvSpPr/>
          <p:nvPr/>
        </p:nvSpPr>
        <p:spPr>
          <a:xfrm>
            <a:off x="9621632" y="315322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51919FF-678F-DCAB-B603-55610A2F43F7}"/>
              </a:ext>
            </a:extLst>
          </p:cNvPr>
          <p:cNvSpPr/>
          <p:nvPr/>
        </p:nvSpPr>
        <p:spPr>
          <a:xfrm>
            <a:off x="8580515" y="346219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3D4A99F-2917-DAF2-5CEC-D98CB5098CE4}"/>
              </a:ext>
            </a:extLst>
          </p:cNvPr>
          <p:cNvSpPr/>
          <p:nvPr/>
        </p:nvSpPr>
        <p:spPr>
          <a:xfrm>
            <a:off x="8841070" y="346219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47D7F00-49D9-4DD9-A01C-1CDAD9F9C36B}"/>
              </a:ext>
            </a:extLst>
          </p:cNvPr>
          <p:cNvSpPr/>
          <p:nvPr/>
        </p:nvSpPr>
        <p:spPr>
          <a:xfrm>
            <a:off x="9101625" y="346219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978C8AD-24F9-0AC9-866E-AF68BE195540}"/>
              </a:ext>
            </a:extLst>
          </p:cNvPr>
          <p:cNvSpPr/>
          <p:nvPr/>
        </p:nvSpPr>
        <p:spPr>
          <a:xfrm>
            <a:off x="9362180" y="34570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009336D-6576-36F1-ED68-2C9F059CB1F6}"/>
              </a:ext>
            </a:extLst>
          </p:cNvPr>
          <p:cNvSpPr/>
          <p:nvPr/>
        </p:nvSpPr>
        <p:spPr>
          <a:xfrm>
            <a:off x="9621632" y="34570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FA6A7-9BC0-3729-3A3C-3CB04F3D3DE1}"/>
              </a:ext>
            </a:extLst>
          </p:cNvPr>
          <p:cNvSpPr/>
          <p:nvPr/>
        </p:nvSpPr>
        <p:spPr>
          <a:xfrm>
            <a:off x="8580515" y="375753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935C370-5694-D43D-A7AD-68E8E45BACFC}"/>
              </a:ext>
            </a:extLst>
          </p:cNvPr>
          <p:cNvSpPr/>
          <p:nvPr/>
        </p:nvSpPr>
        <p:spPr>
          <a:xfrm>
            <a:off x="8841070" y="375753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048EA7C-6EC9-FF5E-C70F-3387B1048ACA}"/>
              </a:ext>
            </a:extLst>
          </p:cNvPr>
          <p:cNvSpPr/>
          <p:nvPr/>
        </p:nvSpPr>
        <p:spPr>
          <a:xfrm>
            <a:off x="9101625" y="375753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F8E1D79-02EB-B20E-DC8F-B7115F6038CB}"/>
              </a:ext>
            </a:extLst>
          </p:cNvPr>
          <p:cNvSpPr/>
          <p:nvPr/>
        </p:nvSpPr>
        <p:spPr>
          <a:xfrm>
            <a:off x="9362180" y="375234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9C7DA7D-1C9D-4710-F18D-4A1C4FAE1743}"/>
              </a:ext>
            </a:extLst>
          </p:cNvPr>
          <p:cNvSpPr/>
          <p:nvPr/>
        </p:nvSpPr>
        <p:spPr>
          <a:xfrm>
            <a:off x="9621632" y="375234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5E218CC-5EF4-6018-86E9-40BFC172063F}"/>
              </a:ext>
            </a:extLst>
          </p:cNvPr>
          <p:cNvSpPr/>
          <p:nvPr/>
        </p:nvSpPr>
        <p:spPr>
          <a:xfrm>
            <a:off x="8580515" y="258951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4F56367-990A-77C8-312A-21B192E68746}"/>
              </a:ext>
            </a:extLst>
          </p:cNvPr>
          <p:cNvSpPr/>
          <p:nvPr/>
        </p:nvSpPr>
        <p:spPr>
          <a:xfrm>
            <a:off x="8841070" y="258951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3C3D314-4B2C-2151-659E-B4BD2BBF4C53}"/>
              </a:ext>
            </a:extLst>
          </p:cNvPr>
          <p:cNvSpPr/>
          <p:nvPr/>
        </p:nvSpPr>
        <p:spPr>
          <a:xfrm>
            <a:off x="9101625" y="258951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37EF818-2A5F-B50F-918F-924E9C780A6F}"/>
              </a:ext>
            </a:extLst>
          </p:cNvPr>
          <p:cNvSpPr/>
          <p:nvPr/>
        </p:nvSpPr>
        <p:spPr>
          <a:xfrm>
            <a:off x="9362180" y="258432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0C13D11-BED3-3205-30D0-37FFC0714D3E}"/>
              </a:ext>
            </a:extLst>
          </p:cNvPr>
          <p:cNvSpPr/>
          <p:nvPr/>
        </p:nvSpPr>
        <p:spPr>
          <a:xfrm>
            <a:off x="9621632" y="258432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C8677B6-BCED-B2D6-EED6-88422F0E8221}"/>
              </a:ext>
            </a:extLst>
          </p:cNvPr>
          <p:cNvSpPr/>
          <p:nvPr/>
        </p:nvSpPr>
        <p:spPr>
          <a:xfrm>
            <a:off x="8580515" y="23145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A496663-D46C-97DA-59C8-1613944AEF6B}"/>
              </a:ext>
            </a:extLst>
          </p:cNvPr>
          <p:cNvSpPr/>
          <p:nvPr/>
        </p:nvSpPr>
        <p:spPr>
          <a:xfrm>
            <a:off x="8841070" y="23145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E001B760-E241-E688-501E-9053FF6D240D}"/>
              </a:ext>
            </a:extLst>
          </p:cNvPr>
          <p:cNvSpPr/>
          <p:nvPr/>
        </p:nvSpPr>
        <p:spPr>
          <a:xfrm>
            <a:off x="9101625" y="23145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2C13914-9293-062E-6C54-79C8804B5104}"/>
              </a:ext>
            </a:extLst>
          </p:cNvPr>
          <p:cNvSpPr/>
          <p:nvPr/>
        </p:nvSpPr>
        <p:spPr>
          <a:xfrm>
            <a:off x="9362180" y="230938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FDF5FAE-AE77-E435-A969-E12A2AA6A1DD}"/>
              </a:ext>
            </a:extLst>
          </p:cNvPr>
          <p:cNvSpPr/>
          <p:nvPr/>
        </p:nvSpPr>
        <p:spPr>
          <a:xfrm>
            <a:off x="9621632" y="230938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2354BD1-8815-3DF6-9360-E0160878F0B0}"/>
              </a:ext>
            </a:extLst>
          </p:cNvPr>
          <p:cNvSpPr/>
          <p:nvPr/>
        </p:nvSpPr>
        <p:spPr>
          <a:xfrm>
            <a:off x="8580515" y="204694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912492D-408D-CB75-579E-41C5CD0A7F32}"/>
              </a:ext>
            </a:extLst>
          </p:cNvPr>
          <p:cNvSpPr/>
          <p:nvPr/>
        </p:nvSpPr>
        <p:spPr>
          <a:xfrm>
            <a:off x="8841070" y="204694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E2A7A29-AE5C-CDE3-E4E5-3D91DFCA546D}"/>
              </a:ext>
            </a:extLst>
          </p:cNvPr>
          <p:cNvSpPr/>
          <p:nvPr/>
        </p:nvSpPr>
        <p:spPr>
          <a:xfrm>
            <a:off x="9101625" y="204694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70A8D99-B414-214D-56D8-70CA55914396}"/>
              </a:ext>
            </a:extLst>
          </p:cNvPr>
          <p:cNvSpPr/>
          <p:nvPr/>
        </p:nvSpPr>
        <p:spPr>
          <a:xfrm>
            <a:off x="9362180" y="204174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2058F3E-7852-804D-E54E-C02C11F3EA3C}"/>
              </a:ext>
            </a:extLst>
          </p:cNvPr>
          <p:cNvSpPr/>
          <p:nvPr/>
        </p:nvSpPr>
        <p:spPr>
          <a:xfrm>
            <a:off x="9621632" y="204174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496E053-DF15-F815-2183-E723D0EC7898}"/>
              </a:ext>
            </a:extLst>
          </p:cNvPr>
          <p:cNvSpPr/>
          <p:nvPr/>
        </p:nvSpPr>
        <p:spPr>
          <a:xfrm>
            <a:off x="7061427" y="286532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B3D20B8-835E-5129-5091-3361EDC33B63}"/>
              </a:ext>
            </a:extLst>
          </p:cNvPr>
          <p:cNvSpPr/>
          <p:nvPr/>
        </p:nvSpPr>
        <p:spPr>
          <a:xfrm>
            <a:off x="7321982" y="286532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CADC1EA-AACA-814C-9AC1-793BCA8E93D3}"/>
              </a:ext>
            </a:extLst>
          </p:cNvPr>
          <p:cNvSpPr/>
          <p:nvPr/>
        </p:nvSpPr>
        <p:spPr>
          <a:xfrm>
            <a:off x="7582537" y="286532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005F9167-969F-C565-232A-5FC7EA1AD604}"/>
              </a:ext>
            </a:extLst>
          </p:cNvPr>
          <p:cNvSpPr/>
          <p:nvPr/>
        </p:nvSpPr>
        <p:spPr>
          <a:xfrm>
            <a:off x="7843092" y="286013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29BB03F-4BEE-DACF-DBF7-A031E9C3649E}"/>
              </a:ext>
            </a:extLst>
          </p:cNvPr>
          <p:cNvSpPr/>
          <p:nvPr/>
        </p:nvSpPr>
        <p:spPr>
          <a:xfrm>
            <a:off x="8102544" y="286013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FBCB914-A212-EBF4-AC7A-7B991615FCC7}"/>
              </a:ext>
            </a:extLst>
          </p:cNvPr>
          <p:cNvSpPr/>
          <p:nvPr/>
        </p:nvSpPr>
        <p:spPr>
          <a:xfrm>
            <a:off x="7061427" y="315350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CA989A3-0D8F-223E-367C-53A3C939BFDC}"/>
              </a:ext>
            </a:extLst>
          </p:cNvPr>
          <p:cNvSpPr/>
          <p:nvPr/>
        </p:nvSpPr>
        <p:spPr>
          <a:xfrm>
            <a:off x="7321982" y="315350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03981B6-85A7-194C-B8C8-C973D6BC2ED9}"/>
              </a:ext>
            </a:extLst>
          </p:cNvPr>
          <p:cNvSpPr/>
          <p:nvPr/>
        </p:nvSpPr>
        <p:spPr>
          <a:xfrm>
            <a:off x="7582537" y="315350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5297303-8160-C76D-3978-50D74B69CB9D}"/>
              </a:ext>
            </a:extLst>
          </p:cNvPr>
          <p:cNvSpPr/>
          <p:nvPr/>
        </p:nvSpPr>
        <p:spPr>
          <a:xfrm>
            <a:off x="7843092" y="314831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4B55837-B47B-ADDF-F6B8-D059147F4F29}"/>
              </a:ext>
            </a:extLst>
          </p:cNvPr>
          <p:cNvSpPr/>
          <p:nvPr/>
        </p:nvSpPr>
        <p:spPr>
          <a:xfrm>
            <a:off x="8102544" y="314831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B3E6D69-E451-116A-E8F5-BACF3534BC0E}"/>
              </a:ext>
            </a:extLst>
          </p:cNvPr>
          <p:cNvSpPr/>
          <p:nvPr/>
        </p:nvSpPr>
        <p:spPr>
          <a:xfrm>
            <a:off x="7061427" y="34572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C02611B-C075-2D8B-846C-2B4484E7801D}"/>
              </a:ext>
            </a:extLst>
          </p:cNvPr>
          <p:cNvSpPr/>
          <p:nvPr/>
        </p:nvSpPr>
        <p:spPr>
          <a:xfrm>
            <a:off x="7321982" y="34572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D457D42-475E-4EC4-30F7-B3F0D066F6A7}"/>
              </a:ext>
            </a:extLst>
          </p:cNvPr>
          <p:cNvSpPr/>
          <p:nvPr/>
        </p:nvSpPr>
        <p:spPr>
          <a:xfrm>
            <a:off x="7582537" y="34572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FF37F9C-6B0E-4B55-A72E-CB0358F9A898}"/>
              </a:ext>
            </a:extLst>
          </p:cNvPr>
          <p:cNvSpPr/>
          <p:nvPr/>
        </p:nvSpPr>
        <p:spPr>
          <a:xfrm>
            <a:off x="7843092" y="345208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2ACB988-1027-4527-1C78-E23B581879FE}"/>
              </a:ext>
            </a:extLst>
          </p:cNvPr>
          <p:cNvSpPr/>
          <p:nvPr/>
        </p:nvSpPr>
        <p:spPr>
          <a:xfrm>
            <a:off x="8102544" y="345208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8AD4537-A021-8199-9447-E9F4DB2D6FB1}"/>
              </a:ext>
            </a:extLst>
          </p:cNvPr>
          <p:cNvSpPr/>
          <p:nvPr/>
        </p:nvSpPr>
        <p:spPr>
          <a:xfrm>
            <a:off x="7061427" y="375262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2695C2E-7561-86BC-204B-C32E551B7D61}"/>
              </a:ext>
            </a:extLst>
          </p:cNvPr>
          <p:cNvSpPr/>
          <p:nvPr/>
        </p:nvSpPr>
        <p:spPr>
          <a:xfrm>
            <a:off x="7321982" y="375262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16DE17A8-8D89-87B5-B11B-D7F070FCA1F3}"/>
              </a:ext>
            </a:extLst>
          </p:cNvPr>
          <p:cNvSpPr/>
          <p:nvPr/>
        </p:nvSpPr>
        <p:spPr>
          <a:xfrm>
            <a:off x="7582537" y="375262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06B3CAE-3CCE-8562-F6D1-591829AC1E42}"/>
              </a:ext>
            </a:extLst>
          </p:cNvPr>
          <p:cNvSpPr/>
          <p:nvPr/>
        </p:nvSpPr>
        <p:spPr>
          <a:xfrm>
            <a:off x="7843092" y="374743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C442FF4-1F0F-D27B-481A-258331979EC4}"/>
              </a:ext>
            </a:extLst>
          </p:cNvPr>
          <p:cNvSpPr/>
          <p:nvPr/>
        </p:nvSpPr>
        <p:spPr>
          <a:xfrm>
            <a:off x="8102544" y="374743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665D4351-7C7C-A0BD-919F-A52946289634}"/>
              </a:ext>
            </a:extLst>
          </p:cNvPr>
          <p:cNvSpPr/>
          <p:nvPr/>
        </p:nvSpPr>
        <p:spPr>
          <a:xfrm>
            <a:off x="7061427" y="25846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5AA68F6B-58AA-74E7-033F-B9C0E94CFC26}"/>
              </a:ext>
            </a:extLst>
          </p:cNvPr>
          <p:cNvSpPr/>
          <p:nvPr/>
        </p:nvSpPr>
        <p:spPr>
          <a:xfrm>
            <a:off x="7321982" y="25846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473AFE2-9FDD-65E0-D7FA-C7C25978EA32}"/>
              </a:ext>
            </a:extLst>
          </p:cNvPr>
          <p:cNvSpPr/>
          <p:nvPr/>
        </p:nvSpPr>
        <p:spPr>
          <a:xfrm>
            <a:off x="7582537" y="25846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39F4D3E-99F3-272F-16BB-B50A9DEE062E}"/>
              </a:ext>
            </a:extLst>
          </p:cNvPr>
          <p:cNvSpPr/>
          <p:nvPr/>
        </p:nvSpPr>
        <p:spPr>
          <a:xfrm>
            <a:off x="7843092" y="257941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DE21426-FD42-53FD-E389-3B54DF1A81F1}"/>
              </a:ext>
            </a:extLst>
          </p:cNvPr>
          <p:cNvSpPr/>
          <p:nvPr/>
        </p:nvSpPr>
        <p:spPr>
          <a:xfrm>
            <a:off x="8102544" y="257941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50D7675A-310A-5476-6A41-7D5174BDB6A2}"/>
              </a:ext>
            </a:extLst>
          </p:cNvPr>
          <p:cNvSpPr/>
          <p:nvPr/>
        </p:nvSpPr>
        <p:spPr>
          <a:xfrm>
            <a:off x="7061427" y="23096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7891EB2-2910-DE19-391A-BBD0F74278D3}"/>
              </a:ext>
            </a:extLst>
          </p:cNvPr>
          <p:cNvSpPr/>
          <p:nvPr/>
        </p:nvSpPr>
        <p:spPr>
          <a:xfrm>
            <a:off x="7321982" y="23096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9630A59F-D551-7F61-FC98-3CF95FF26A00}"/>
              </a:ext>
            </a:extLst>
          </p:cNvPr>
          <p:cNvSpPr/>
          <p:nvPr/>
        </p:nvSpPr>
        <p:spPr>
          <a:xfrm>
            <a:off x="7582537" y="23096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F48C20B-2616-FEBE-00AD-6A4474F4C92E}"/>
              </a:ext>
            </a:extLst>
          </p:cNvPr>
          <p:cNvSpPr/>
          <p:nvPr/>
        </p:nvSpPr>
        <p:spPr>
          <a:xfrm>
            <a:off x="7843092" y="230447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763E569-1C12-85BC-057C-27A5EF835CAD}"/>
              </a:ext>
            </a:extLst>
          </p:cNvPr>
          <p:cNvSpPr/>
          <p:nvPr/>
        </p:nvSpPr>
        <p:spPr>
          <a:xfrm>
            <a:off x="8102544" y="230447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15F7A892-87C5-FF53-4A6D-688AA720DC3A}"/>
              </a:ext>
            </a:extLst>
          </p:cNvPr>
          <p:cNvSpPr/>
          <p:nvPr/>
        </p:nvSpPr>
        <p:spPr>
          <a:xfrm>
            <a:off x="7061427" y="204202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09E2EC7-F0AD-61F2-2234-00947057A5FF}"/>
              </a:ext>
            </a:extLst>
          </p:cNvPr>
          <p:cNvSpPr/>
          <p:nvPr/>
        </p:nvSpPr>
        <p:spPr>
          <a:xfrm>
            <a:off x="7321982" y="204202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65247CF5-DAF6-4CBD-239E-C948CCF1E9BC}"/>
              </a:ext>
            </a:extLst>
          </p:cNvPr>
          <p:cNvSpPr/>
          <p:nvPr/>
        </p:nvSpPr>
        <p:spPr>
          <a:xfrm>
            <a:off x="7582537" y="204202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BAF834C-5016-7DFE-C428-B70AACDEF254}"/>
              </a:ext>
            </a:extLst>
          </p:cNvPr>
          <p:cNvSpPr/>
          <p:nvPr/>
        </p:nvSpPr>
        <p:spPr>
          <a:xfrm>
            <a:off x="7843092" y="203683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D7575C75-6C01-C863-1C16-B97DF0C25D52}"/>
              </a:ext>
            </a:extLst>
          </p:cNvPr>
          <p:cNvSpPr/>
          <p:nvPr/>
        </p:nvSpPr>
        <p:spPr>
          <a:xfrm>
            <a:off x="8102544" y="203683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3AF8C94-1AC8-70F0-F676-827FA2ADDD09}"/>
              </a:ext>
            </a:extLst>
          </p:cNvPr>
          <p:cNvSpPr/>
          <p:nvPr/>
        </p:nvSpPr>
        <p:spPr>
          <a:xfrm>
            <a:off x="8576714" y="498508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D0947F1-9387-337B-BD7A-524CEAB75A05}"/>
              </a:ext>
            </a:extLst>
          </p:cNvPr>
          <p:cNvSpPr/>
          <p:nvPr/>
        </p:nvSpPr>
        <p:spPr>
          <a:xfrm>
            <a:off x="8837269" y="498508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A730379-B1EC-91D2-EB30-49501F931B3C}"/>
              </a:ext>
            </a:extLst>
          </p:cNvPr>
          <p:cNvSpPr/>
          <p:nvPr/>
        </p:nvSpPr>
        <p:spPr>
          <a:xfrm>
            <a:off x="9097824" y="498508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3F612C62-1048-F340-B904-4110F1E77443}"/>
              </a:ext>
            </a:extLst>
          </p:cNvPr>
          <p:cNvSpPr/>
          <p:nvPr/>
        </p:nvSpPr>
        <p:spPr>
          <a:xfrm>
            <a:off x="9358379" y="497989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AFF191BE-C71C-C923-0FDC-9D0FBBA55126}"/>
              </a:ext>
            </a:extLst>
          </p:cNvPr>
          <p:cNvSpPr/>
          <p:nvPr/>
        </p:nvSpPr>
        <p:spPr>
          <a:xfrm>
            <a:off x="9617831" y="497989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DDC1D60B-04F4-F234-C8AF-ACF22BF81D45}"/>
              </a:ext>
            </a:extLst>
          </p:cNvPr>
          <p:cNvSpPr/>
          <p:nvPr/>
        </p:nvSpPr>
        <p:spPr>
          <a:xfrm>
            <a:off x="8576714" y="527326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C1CA873C-E5F8-1874-1439-8D0E34388C04}"/>
              </a:ext>
            </a:extLst>
          </p:cNvPr>
          <p:cNvSpPr/>
          <p:nvPr/>
        </p:nvSpPr>
        <p:spPr>
          <a:xfrm>
            <a:off x="8837269" y="527326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A5F9664E-0965-A527-DDE8-3486BF7FB3EB}"/>
              </a:ext>
            </a:extLst>
          </p:cNvPr>
          <p:cNvSpPr/>
          <p:nvPr/>
        </p:nvSpPr>
        <p:spPr>
          <a:xfrm>
            <a:off x="9097824" y="527326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DC824EB7-3C95-7261-CBD2-079B29337938}"/>
              </a:ext>
            </a:extLst>
          </p:cNvPr>
          <p:cNvSpPr/>
          <p:nvPr/>
        </p:nvSpPr>
        <p:spPr>
          <a:xfrm>
            <a:off x="9358379" y="526807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5E4E267-F6F9-7E43-6C98-EA97F846072A}"/>
              </a:ext>
            </a:extLst>
          </p:cNvPr>
          <p:cNvSpPr/>
          <p:nvPr/>
        </p:nvSpPr>
        <p:spPr>
          <a:xfrm>
            <a:off x="9617831" y="526807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57783646-1C32-6ED3-DF06-1C5AC5F25F64}"/>
              </a:ext>
            </a:extLst>
          </p:cNvPr>
          <p:cNvSpPr/>
          <p:nvPr/>
        </p:nvSpPr>
        <p:spPr>
          <a:xfrm>
            <a:off x="8576714" y="557703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F2402A71-4E3E-C65A-25A2-FD13C2F78B9D}"/>
              </a:ext>
            </a:extLst>
          </p:cNvPr>
          <p:cNvSpPr/>
          <p:nvPr/>
        </p:nvSpPr>
        <p:spPr>
          <a:xfrm>
            <a:off x="8837269" y="557703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E1A2D856-6A30-8E88-517D-DFFD5726E6AE}"/>
              </a:ext>
            </a:extLst>
          </p:cNvPr>
          <p:cNvSpPr/>
          <p:nvPr/>
        </p:nvSpPr>
        <p:spPr>
          <a:xfrm>
            <a:off x="9097824" y="557703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2C3415A-4A1E-F39F-2CAC-034AA20A10E6}"/>
              </a:ext>
            </a:extLst>
          </p:cNvPr>
          <p:cNvSpPr/>
          <p:nvPr/>
        </p:nvSpPr>
        <p:spPr>
          <a:xfrm>
            <a:off x="9358379" y="55718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F63C1206-F119-A485-19F5-5B6A679A466F}"/>
              </a:ext>
            </a:extLst>
          </p:cNvPr>
          <p:cNvSpPr/>
          <p:nvPr/>
        </p:nvSpPr>
        <p:spPr>
          <a:xfrm>
            <a:off x="9617831" y="55718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D5C99D93-D142-4C19-FD34-7EA5B7DA4990}"/>
              </a:ext>
            </a:extLst>
          </p:cNvPr>
          <p:cNvSpPr/>
          <p:nvPr/>
        </p:nvSpPr>
        <p:spPr>
          <a:xfrm>
            <a:off x="8576714" y="587238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11133086-25C6-A95A-0CFE-7FD10CD49DE3}"/>
              </a:ext>
            </a:extLst>
          </p:cNvPr>
          <p:cNvSpPr/>
          <p:nvPr/>
        </p:nvSpPr>
        <p:spPr>
          <a:xfrm>
            <a:off x="8837269" y="587238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A338FD7B-A9B2-E29F-3C5C-305C23442251}"/>
              </a:ext>
            </a:extLst>
          </p:cNvPr>
          <p:cNvSpPr/>
          <p:nvPr/>
        </p:nvSpPr>
        <p:spPr>
          <a:xfrm>
            <a:off x="9097824" y="587238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030FF1C0-12BB-4242-FAF3-80B4F725FB71}"/>
              </a:ext>
            </a:extLst>
          </p:cNvPr>
          <p:cNvSpPr/>
          <p:nvPr/>
        </p:nvSpPr>
        <p:spPr>
          <a:xfrm>
            <a:off x="9358379" y="586718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225AFBAA-54EF-36D8-5AD2-C30E0FC57818}"/>
              </a:ext>
            </a:extLst>
          </p:cNvPr>
          <p:cNvSpPr/>
          <p:nvPr/>
        </p:nvSpPr>
        <p:spPr>
          <a:xfrm>
            <a:off x="9617831" y="586718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2EB94B59-5B21-D81D-B29A-31C10312790A}"/>
              </a:ext>
            </a:extLst>
          </p:cNvPr>
          <p:cNvSpPr/>
          <p:nvPr/>
        </p:nvSpPr>
        <p:spPr>
          <a:xfrm>
            <a:off x="8576714" y="470436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7680D89-E0BA-4013-450F-C7AEDB279EEB}"/>
              </a:ext>
            </a:extLst>
          </p:cNvPr>
          <p:cNvSpPr/>
          <p:nvPr/>
        </p:nvSpPr>
        <p:spPr>
          <a:xfrm>
            <a:off x="8837269" y="470436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069B6719-5957-D6CC-F64F-B0E3B4E89C85}"/>
              </a:ext>
            </a:extLst>
          </p:cNvPr>
          <p:cNvSpPr/>
          <p:nvPr/>
        </p:nvSpPr>
        <p:spPr>
          <a:xfrm>
            <a:off x="9097824" y="470436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04B302A-2A00-BE70-4086-99B896A75279}"/>
              </a:ext>
            </a:extLst>
          </p:cNvPr>
          <p:cNvSpPr/>
          <p:nvPr/>
        </p:nvSpPr>
        <p:spPr>
          <a:xfrm>
            <a:off x="9358379" y="46991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88C7BF1F-9C93-8BAC-F3E6-29EE49EC7CD0}"/>
              </a:ext>
            </a:extLst>
          </p:cNvPr>
          <p:cNvSpPr/>
          <p:nvPr/>
        </p:nvSpPr>
        <p:spPr>
          <a:xfrm>
            <a:off x="9617831" y="46991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33700F90-9A85-A062-6CBA-F257F8A350C7}"/>
              </a:ext>
            </a:extLst>
          </p:cNvPr>
          <p:cNvSpPr/>
          <p:nvPr/>
        </p:nvSpPr>
        <p:spPr>
          <a:xfrm>
            <a:off x="8576714" y="44294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7859566-6719-9280-D05F-C673A5A33A9F}"/>
              </a:ext>
            </a:extLst>
          </p:cNvPr>
          <p:cNvSpPr/>
          <p:nvPr/>
        </p:nvSpPr>
        <p:spPr>
          <a:xfrm>
            <a:off x="8837269" y="44294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9AF2797E-7B68-5831-E273-A5B6876D7971}"/>
              </a:ext>
            </a:extLst>
          </p:cNvPr>
          <p:cNvSpPr/>
          <p:nvPr/>
        </p:nvSpPr>
        <p:spPr>
          <a:xfrm>
            <a:off x="9097824" y="44294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4BE25CBD-F872-01E3-793D-4AB87580E3B8}"/>
              </a:ext>
            </a:extLst>
          </p:cNvPr>
          <p:cNvSpPr/>
          <p:nvPr/>
        </p:nvSpPr>
        <p:spPr>
          <a:xfrm>
            <a:off x="9358379" y="442423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7F9624AC-C8A4-E442-2F71-C70FAB06DE11}"/>
              </a:ext>
            </a:extLst>
          </p:cNvPr>
          <p:cNvSpPr/>
          <p:nvPr/>
        </p:nvSpPr>
        <p:spPr>
          <a:xfrm>
            <a:off x="9617831" y="442423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662737C6-F254-DBA2-EAF6-8300130BC1D3}"/>
              </a:ext>
            </a:extLst>
          </p:cNvPr>
          <p:cNvSpPr/>
          <p:nvPr/>
        </p:nvSpPr>
        <p:spPr>
          <a:xfrm>
            <a:off x="8576714" y="416178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6F3F16AB-B583-2711-EA97-D176E38CC774}"/>
              </a:ext>
            </a:extLst>
          </p:cNvPr>
          <p:cNvSpPr/>
          <p:nvPr/>
        </p:nvSpPr>
        <p:spPr>
          <a:xfrm>
            <a:off x="8837269" y="416178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BE35C905-DCCE-AF0C-3750-79C3DC998A03}"/>
              </a:ext>
            </a:extLst>
          </p:cNvPr>
          <p:cNvSpPr/>
          <p:nvPr/>
        </p:nvSpPr>
        <p:spPr>
          <a:xfrm>
            <a:off x="9097824" y="416178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D7EBA33-F716-39A1-50D7-B0AEEF38132C}"/>
              </a:ext>
            </a:extLst>
          </p:cNvPr>
          <p:cNvSpPr/>
          <p:nvPr/>
        </p:nvSpPr>
        <p:spPr>
          <a:xfrm>
            <a:off x="9358379" y="415658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F2926BCB-0C4F-2092-4224-A0B4720F4548}"/>
              </a:ext>
            </a:extLst>
          </p:cNvPr>
          <p:cNvSpPr/>
          <p:nvPr/>
        </p:nvSpPr>
        <p:spPr>
          <a:xfrm>
            <a:off x="9617831" y="415658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4A3631E5-DD3C-9A75-C788-B914C7EA4E94}"/>
              </a:ext>
            </a:extLst>
          </p:cNvPr>
          <p:cNvSpPr/>
          <p:nvPr/>
        </p:nvSpPr>
        <p:spPr>
          <a:xfrm>
            <a:off x="7057626" y="498016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89FEB901-0B87-7482-8B64-16CEB4580293}"/>
              </a:ext>
            </a:extLst>
          </p:cNvPr>
          <p:cNvSpPr/>
          <p:nvPr/>
        </p:nvSpPr>
        <p:spPr>
          <a:xfrm>
            <a:off x="7318181" y="498016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9507C143-89D9-9853-2AC1-5E8A4CB7DFE4}"/>
              </a:ext>
            </a:extLst>
          </p:cNvPr>
          <p:cNvSpPr/>
          <p:nvPr/>
        </p:nvSpPr>
        <p:spPr>
          <a:xfrm>
            <a:off x="7578736" y="498016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92442D9E-053E-50B7-8F40-C494182C4218}"/>
              </a:ext>
            </a:extLst>
          </p:cNvPr>
          <p:cNvSpPr/>
          <p:nvPr/>
        </p:nvSpPr>
        <p:spPr>
          <a:xfrm>
            <a:off x="7839291" y="497497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2F58FACA-2DF0-5DDB-52C7-D5114595E234}"/>
              </a:ext>
            </a:extLst>
          </p:cNvPr>
          <p:cNvSpPr/>
          <p:nvPr/>
        </p:nvSpPr>
        <p:spPr>
          <a:xfrm>
            <a:off x="8098743" y="497497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F51FF767-C44A-3814-FD3C-E06E476CB102}"/>
              </a:ext>
            </a:extLst>
          </p:cNvPr>
          <p:cNvSpPr/>
          <p:nvPr/>
        </p:nvSpPr>
        <p:spPr>
          <a:xfrm>
            <a:off x="7057626" y="526834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3CBD80EC-38A1-31A6-61F9-987CF7CB7875}"/>
              </a:ext>
            </a:extLst>
          </p:cNvPr>
          <p:cNvSpPr/>
          <p:nvPr/>
        </p:nvSpPr>
        <p:spPr>
          <a:xfrm>
            <a:off x="7318181" y="526834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244B7984-900B-7B3E-945F-8A478F9CB136}"/>
              </a:ext>
            </a:extLst>
          </p:cNvPr>
          <p:cNvSpPr/>
          <p:nvPr/>
        </p:nvSpPr>
        <p:spPr>
          <a:xfrm>
            <a:off x="7578736" y="526834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BF57CA70-F4E6-3C88-C4F3-9F6403AF98C8}"/>
              </a:ext>
            </a:extLst>
          </p:cNvPr>
          <p:cNvSpPr/>
          <p:nvPr/>
        </p:nvSpPr>
        <p:spPr>
          <a:xfrm>
            <a:off x="7839291" y="526315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BA416CB5-09D5-3957-6238-4B3F34BA678B}"/>
              </a:ext>
            </a:extLst>
          </p:cNvPr>
          <p:cNvSpPr/>
          <p:nvPr/>
        </p:nvSpPr>
        <p:spPr>
          <a:xfrm>
            <a:off x="8098743" y="526315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8DFCCA28-53B1-C91F-231F-71865570EFF5}"/>
              </a:ext>
            </a:extLst>
          </p:cNvPr>
          <p:cNvSpPr/>
          <p:nvPr/>
        </p:nvSpPr>
        <p:spPr>
          <a:xfrm>
            <a:off x="7057626" y="55721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D737B778-CC22-6433-AF5F-CFD0B6CE29F5}"/>
              </a:ext>
            </a:extLst>
          </p:cNvPr>
          <p:cNvSpPr/>
          <p:nvPr/>
        </p:nvSpPr>
        <p:spPr>
          <a:xfrm>
            <a:off x="7318181" y="55721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1C77F077-7DAB-F933-CFC2-7D3E5C3DB33F}"/>
              </a:ext>
            </a:extLst>
          </p:cNvPr>
          <p:cNvSpPr/>
          <p:nvPr/>
        </p:nvSpPr>
        <p:spPr>
          <a:xfrm>
            <a:off x="7578736" y="55721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7622BEE7-4769-61E7-77B5-A87B36D7F338}"/>
              </a:ext>
            </a:extLst>
          </p:cNvPr>
          <p:cNvSpPr/>
          <p:nvPr/>
        </p:nvSpPr>
        <p:spPr>
          <a:xfrm>
            <a:off x="7839291" y="556693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54FFD0FC-124C-3A05-F34B-4B408FEF366C}"/>
              </a:ext>
            </a:extLst>
          </p:cNvPr>
          <p:cNvSpPr/>
          <p:nvPr/>
        </p:nvSpPr>
        <p:spPr>
          <a:xfrm>
            <a:off x="8098743" y="556693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B58533E1-0910-CF01-10CA-9FA74AF93952}"/>
              </a:ext>
            </a:extLst>
          </p:cNvPr>
          <p:cNvSpPr/>
          <p:nvPr/>
        </p:nvSpPr>
        <p:spPr>
          <a:xfrm>
            <a:off x="7057626" y="586746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E4457EC9-3C9C-E815-DA4F-0AB64FC433B4}"/>
              </a:ext>
            </a:extLst>
          </p:cNvPr>
          <p:cNvSpPr/>
          <p:nvPr/>
        </p:nvSpPr>
        <p:spPr>
          <a:xfrm>
            <a:off x="7318181" y="586746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6DF0A2AB-CC6D-EA2F-83FE-3D6A1CBDEA93}"/>
              </a:ext>
            </a:extLst>
          </p:cNvPr>
          <p:cNvSpPr/>
          <p:nvPr/>
        </p:nvSpPr>
        <p:spPr>
          <a:xfrm>
            <a:off x="7578736" y="586746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C239FD4A-B9A7-1BD8-B4D6-41C105ABB46A}"/>
              </a:ext>
            </a:extLst>
          </p:cNvPr>
          <p:cNvSpPr/>
          <p:nvPr/>
        </p:nvSpPr>
        <p:spPr>
          <a:xfrm>
            <a:off x="7839291" y="586227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2BA19D5-5DCF-D32B-8948-199BBA966779}"/>
              </a:ext>
            </a:extLst>
          </p:cNvPr>
          <p:cNvSpPr/>
          <p:nvPr/>
        </p:nvSpPr>
        <p:spPr>
          <a:xfrm>
            <a:off x="8098743" y="586227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123147B8-12AB-FC84-85AB-D864452B4934}"/>
              </a:ext>
            </a:extLst>
          </p:cNvPr>
          <p:cNvSpPr/>
          <p:nvPr/>
        </p:nvSpPr>
        <p:spPr>
          <a:xfrm>
            <a:off x="7057626" y="46994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C7C2744F-DDD1-E510-E537-75C41C2C7B3C}"/>
              </a:ext>
            </a:extLst>
          </p:cNvPr>
          <p:cNvSpPr/>
          <p:nvPr/>
        </p:nvSpPr>
        <p:spPr>
          <a:xfrm>
            <a:off x="7318181" y="46994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00E54AE0-669A-428D-DCF4-70D90DC4FD06}"/>
              </a:ext>
            </a:extLst>
          </p:cNvPr>
          <p:cNvSpPr/>
          <p:nvPr/>
        </p:nvSpPr>
        <p:spPr>
          <a:xfrm>
            <a:off x="7578736" y="46994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2539A618-30D7-96D2-EDE7-4760AF642FBB}"/>
              </a:ext>
            </a:extLst>
          </p:cNvPr>
          <p:cNvSpPr/>
          <p:nvPr/>
        </p:nvSpPr>
        <p:spPr>
          <a:xfrm>
            <a:off x="7839291" y="469425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E5D447A0-FD81-E217-4E72-BE11FAB3449E}"/>
              </a:ext>
            </a:extLst>
          </p:cNvPr>
          <p:cNvSpPr/>
          <p:nvPr/>
        </p:nvSpPr>
        <p:spPr>
          <a:xfrm>
            <a:off x="8098743" y="469425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B3790293-53BA-7500-1436-937EAF537751}"/>
              </a:ext>
            </a:extLst>
          </p:cNvPr>
          <p:cNvSpPr/>
          <p:nvPr/>
        </p:nvSpPr>
        <p:spPr>
          <a:xfrm>
            <a:off x="7057626" y="442450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4654479C-CA16-11FD-9528-3B5AC97C8487}"/>
              </a:ext>
            </a:extLst>
          </p:cNvPr>
          <p:cNvSpPr/>
          <p:nvPr/>
        </p:nvSpPr>
        <p:spPr>
          <a:xfrm>
            <a:off x="7318181" y="442450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B0E0C6A5-C9E3-5975-3383-071AED3A557F}"/>
              </a:ext>
            </a:extLst>
          </p:cNvPr>
          <p:cNvSpPr/>
          <p:nvPr/>
        </p:nvSpPr>
        <p:spPr>
          <a:xfrm>
            <a:off x="7578736" y="442450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87E1FEC2-9FCD-B615-F004-B078F1119898}"/>
              </a:ext>
            </a:extLst>
          </p:cNvPr>
          <p:cNvSpPr/>
          <p:nvPr/>
        </p:nvSpPr>
        <p:spPr>
          <a:xfrm>
            <a:off x="7839291" y="441931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749F2AD2-40C4-E771-4050-3103738F66FF}"/>
              </a:ext>
            </a:extLst>
          </p:cNvPr>
          <p:cNvSpPr/>
          <p:nvPr/>
        </p:nvSpPr>
        <p:spPr>
          <a:xfrm>
            <a:off x="8098743" y="441931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3385CDA2-FA5F-8576-6079-36B05D36721A}"/>
              </a:ext>
            </a:extLst>
          </p:cNvPr>
          <p:cNvSpPr/>
          <p:nvPr/>
        </p:nvSpPr>
        <p:spPr>
          <a:xfrm>
            <a:off x="7057626" y="415686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BB600887-588D-2F2D-0B6B-2F1F16F41A70}"/>
              </a:ext>
            </a:extLst>
          </p:cNvPr>
          <p:cNvSpPr/>
          <p:nvPr/>
        </p:nvSpPr>
        <p:spPr>
          <a:xfrm>
            <a:off x="7318181" y="415686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862326ED-F5DA-1CB9-1780-E3ACFDF6CEDF}"/>
              </a:ext>
            </a:extLst>
          </p:cNvPr>
          <p:cNvSpPr/>
          <p:nvPr/>
        </p:nvSpPr>
        <p:spPr>
          <a:xfrm>
            <a:off x="7578736" y="415686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D87B63EF-FCCE-A26E-B051-DEA8B350ACCF}"/>
              </a:ext>
            </a:extLst>
          </p:cNvPr>
          <p:cNvSpPr/>
          <p:nvPr/>
        </p:nvSpPr>
        <p:spPr>
          <a:xfrm>
            <a:off x="7839291" y="415167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5DDE0547-8C96-911E-0C17-AD369F4652F7}"/>
              </a:ext>
            </a:extLst>
          </p:cNvPr>
          <p:cNvSpPr/>
          <p:nvPr/>
        </p:nvSpPr>
        <p:spPr>
          <a:xfrm>
            <a:off x="8098743" y="415167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18A1BA4D-6ECD-A854-0FC3-EB6427D3E62C}"/>
              </a:ext>
            </a:extLst>
          </p:cNvPr>
          <p:cNvSpPr/>
          <p:nvPr/>
        </p:nvSpPr>
        <p:spPr>
          <a:xfrm>
            <a:off x="5655190" y="287024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741EB5EA-DC9F-CF39-CEF4-E351E4639E53}"/>
              </a:ext>
            </a:extLst>
          </p:cNvPr>
          <p:cNvSpPr/>
          <p:nvPr/>
        </p:nvSpPr>
        <p:spPr>
          <a:xfrm>
            <a:off x="5915745" y="287024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D88EB9D9-B32B-1A7F-5E74-2CC823C49910}"/>
              </a:ext>
            </a:extLst>
          </p:cNvPr>
          <p:cNvSpPr/>
          <p:nvPr/>
        </p:nvSpPr>
        <p:spPr>
          <a:xfrm>
            <a:off x="6176300" y="287024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D5504E55-FDFB-9AFF-00F6-94A260C2577D}"/>
              </a:ext>
            </a:extLst>
          </p:cNvPr>
          <p:cNvSpPr/>
          <p:nvPr/>
        </p:nvSpPr>
        <p:spPr>
          <a:xfrm>
            <a:off x="6436855" y="286505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42D821FD-D29D-107E-089F-84728A41A3EB}"/>
              </a:ext>
            </a:extLst>
          </p:cNvPr>
          <p:cNvSpPr/>
          <p:nvPr/>
        </p:nvSpPr>
        <p:spPr>
          <a:xfrm>
            <a:off x="6696307" y="286505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688FEC2F-B22F-E37A-36EA-C75B24F94A9E}"/>
              </a:ext>
            </a:extLst>
          </p:cNvPr>
          <p:cNvSpPr/>
          <p:nvPr/>
        </p:nvSpPr>
        <p:spPr>
          <a:xfrm>
            <a:off x="5655190" y="315842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7E1C886D-B097-A523-A991-5BD1AD06EF31}"/>
              </a:ext>
            </a:extLst>
          </p:cNvPr>
          <p:cNvSpPr/>
          <p:nvPr/>
        </p:nvSpPr>
        <p:spPr>
          <a:xfrm>
            <a:off x="5915745" y="315842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013169C8-F3C4-EE5C-0625-80B2953B37C3}"/>
              </a:ext>
            </a:extLst>
          </p:cNvPr>
          <p:cNvSpPr/>
          <p:nvPr/>
        </p:nvSpPr>
        <p:spPr>
          <a:xfrm>
            <a:off x="6176300" y="315842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E4158087-ADD1-B974-161D-5FF7C3EE3540}"/>
              </a:ext>
            </a:extLst>
          </p:cNvPr>
          <p:cNvSpPr/>
          <p:nvPr/>
        </p:nvSpPr>
        <p:spPr>
          <a:xfrm>
            <a:off x="6436855" y="315322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752B46FE-43D0-6A52-9037-754917F4A6B7}"/>
              </a:ext>
            </a:extLst>
          </p:cNvPr>
          <p:cNvSpPr/>
          <p:nvPr/>
        </p:nvSpPr>
        <p:spPr>
          <a:xfrm>
            <a:off x="6696307" y="315322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4941C7DD-1F10-A4EF-0FA6-98FE532BD88F}"/>
              </a:ext>
            </a:extLst>
          </p:cNvPr>
          <p:cNvSpPr/>
          <p:nvPr/>
        </p:nvSpPr>
        <p:spPr>
          <a:xfrm>
            <a:off x="5655190" y="346219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FB9BFBAD-E339-7D75-D4E2-ECCFB6DEBD4D}"/>
              </a:ext>
            </a:extLst>
          </p:cNvPr>
          <p:cNvSpPr/>
          <p:nvPr/>
        </p:nvSpPr>
        <p:spPr>
          <a:xfrm>
            <a:off x="5915745" y="346219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D1328602-D7C2-0EF9-C0F2-08AE2D8DCE9B}"/>
              </a:ext>
            </a:extLst>
          </p:cNvPr>
          <p:cNvSpPr/>
          <p:nvPr/>
        </p:nvSpPr>
        <p:spPr>
          <a:xfrm>
            <a:off x="6176300" y="346219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72B12B9E-0F26-69BF-04BF-34C09B2CF6F2}"/>
              </a:ext>
            </a:extLst>
          </p:cNvPr>
          <p:cNvSpPr/>
          <p:nvPr/>
        </p:nvSpPr>
        <p:spPr>
          <a:xfrm>
            <a:off x="6436855" y="34570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4C44D976-FC65-97E2-AFA3-D57F6A27FAC8}"/>
              </a:ext>
            </a:extLst>
          </p:cNvPr>
          <p:cNvSpPr/>
          <p:nvPr/>
        </p:nvSpPr>
        <p:spPr>
          <a:xfrm>
            <a:off x="6696307" y="34570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19B2E86D-C44E-ADE3-04A0-B0706DCB56D2}"/>
              </a:ext>
            </a:extLst>
          </p:cNvPr>
          <p:cNvSpPr/>
          <p:nvPr/>
        </p:nvSpPr>
        <p:spPr>
          <a:xfrm>
            <a:off x="5655190" y="375753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4A17B748-F4B7-D371-F5F5-74B2F4C27B89}"/>
              </a:ext>
            </a:extLst>
          </p:cNvPr>
          <p:cNvSpPr/>
          <p:nvPr/>
        </p:nvSpPr>
        <p:spPr>
          <a:xfrm>
            <a:off x="5915745" y="375753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9EF4DFBF-4C8D-3117-D7AB-465DE3B13970}"/>
              </a:ext>
            </a:extLst>
          </p:cNvPr>
          <p:cNvSpPr/>
          <p:nvPr/>
        </p:nvSpPr>
        <p:spPr>
          <a:xfrm>
            <a:off x="6176300" y="375753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19FE2E0B-FEAB-26F7-12C2-952A7C78E335}"/>
              </a:ext>
            </a:extLst>
          </p:cNvPr>
          <p:cNvSpPr/>
          <p:nvPr/>
        </p:nvSpPr>
        <p:spPr>
          <a:xfrm>
            <a:off x="6436855" y="375234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D09CB8B7-F89D-0488-69AB-A0A10D8CFBE2}"/>
              </a:ext>
            </a:extLst>
          </p:cNvPr>
          <p:cNvSpPr/>
          <p:nvPr/>
        </p:nvSpPr>
        <p:spPr>
          <a:xfrm>
            <a:off x="6696307" y="375234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ADD63E69-95AB-6519-9120-C84D7E4678FE}"/>
              </a:ext>
            </a:extLst>
          </p:cNvPr>
          <p:cNvSpPr/>
          <p:nvPr/>
        </p:nvSpPr>
        <p:spPr>
          <a:xfrm>
            <a:off x="5655190" y="258951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: Rounded Corners 207">
            <a:extLst>
              <a:ext uri="{FF2B5EF4-FFF2-40B4-BE49-F238E27FC236}">
                <a16:creationId xmlns:a16="http://schemas.microsoft.com/office/drawing/2014/main" id="{AA6CB6AF-E25E-7597-4BE0-6318DB113CAB}"/>
              </a:ext>
            </a:extLst>
          </p:cNvPr>
          <p:cNvSpPr/>
          <p:nvPr/>
        </p:nvSpPr>
        <p:spPr>
          <a:xfrm>
            <a:off x="5915745" y="258951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2597C8C8-B391-E83C-4200-284CB49EC29C}"/>
              </a:ext>
            </a:extLst>
          </p:cNvPr>
          <p:cNvSpPr/>
          <p:nvPr/>
        </p:nvSpPr>
        <p:spPr>
          <a:xfrm>
            <a:off x="6176300" y="258951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: Rounded Corners 209">
            <a:extLst>
              <a:ext uri="{FF2B5EF4-FFF2-40B4-BE49-F238E27FC236}">
                <a16:creationId xmlns:a16="http://schemas.microsoft.com/office/drawing/2014/main" id="{7444B2C1-A591-FBD3-3BD6-79477C92E49E}"/>
              </a:ext>
            </a:extLst>
          </p:cNvPr>
          <p:cNvSpPr/>
          <p:nvPr/>
        </p:nvSpPr>
        <p:spPr>
          <a:xfrm>
            <a:off x="6436855" y="258432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DC91E3B2-3672-8E78-A66D-16C53E97F441}"/>
              </a:ext>
            </a:extLst>
          </p:cNvPr>
          <p:cNvSpPr/>
          <p:nvPr/>
        </p:nvSpPr>
        <p:spPr>
          <a:xfrm>
            <a:off x="6696307" y="258432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: Rounded Corners 211">
            <a:extLst>
              <a:ext uri="{FF2B5EF4-FFF2-40B4-BE49-F238E27FC236}">
                <a16:creationId xmlns:a16="http://schemas.microsoft.com/office/drawing/2014/main" id="{CC1FF00A-03D0-C2F8-AC9E-CA567C6C1D70}"/>
              </a:ext>
            </a:extLst>
          </p:cNvPr>
          <p:cNvSpPr/>
          <p:nvPr/>
        </p:nvSpPr>
        <p:spPr>
          <a:xfrm>
            <a:off x="5655190" y="23145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58E18D54-A9F0-4411-A0DA-9232200DED93}"/>
              </a:ext>
            </a:extLst>
          </p:cNvPr>
          <p:cNvSpPr/>
          <p:nvPr/>
        </p:nvSpPr>
        <p:spPr>
          <a:xfrm>
            <a:off x="5915745" y="23145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89C4BE0F-EBA3-E396-6B4A-D4AEF7E311EF}"/>
              </a:ext>
            </a:extLst>
          </p:cNvPr>
          <p:cNvSpPr/>
          <p:nvPr/>
        </p:nvSpPr>
        <p:spPr>
          <a:xfrm>
            <a:off x="6176300" y="23145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4D6795AC-3C67-8ABC-067A-505F25087E60}"/>
              </a:ext>
            </a:extLst>
          </p:cNvPr>
          <p:cNvSpPr/>
          <p:nvPr/>
        </p:nvSpPr>
        <p:spPr>
          <a:xfrm>
            <a:off x="6436855" y="230938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F52460A8-094D-2195-6BCF-8F6F262D6CCE}"/>
              </a:ext>
            </a:extLst>
          </p:cNvPr>
          <p:cNvSpPr/>
          <p:nvPr/>
        </p:nvSpPr>
        <p:spPr>
          <a:xfrm>
            <a:off x="6696307" y="230938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71B82CCE-A179-A62E-C9F8-9D262B799449}"/>
              </a:ext>
            </a:extLst>
          </p:cNvPr>
          <p:cNvSpPr/>
          <p:nvPr/>
        </p:nvSpPr>
        <p:spPr>
          <a:xfrm>
            <a:off x="5655190" y="204694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D295402C-D0FB-2C40-5248-10014BE6A96D}"/>
              </a:ext>
            </a:extLst>
          </p:cNvPr>
          <p:cNvSpPr/>
          <p:nvPr/>
        </p:nvSpPr>
        <p:spPr>
          <a:xfrm>
            <a:off x="5915745" y="204694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F8530592-0C3C-446D-06AD-BE344D87F481}"/>
              </a:ext>
            </a:extLst>
          </p:cNvPr>
          <p:cNvSpPr/>
          <p:nvPr/>
        </p:nvSpPr>
        <p:spPr>
          <a:xfrm>
            <a:off x="6176300" y="204694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BF269D33-466D-2237-AC3F-338C6EF515B0}"/>
              </a:ext>
            </a:extLst>
          </p:cNvPr>
          <p:cNvSpPr/>
          <p:nvPr/>
        </p:nvSpPr>
        <p:spPr>
          <a:xfrm>
            <a:off x="6436855" y="204174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4CBBC9B2-992D-BE20-E5B0-DB97AF7A0392}"/>
              </a:ext>
            </a:extLst>
          </p:cNvPr>
          <p:cNvSpPr/>
          <p:nvPr/>
        </p:nvSpPr>
        <p:spPr>
          <a:xfrm>
            <a:off x="6696307" y="204174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EE114DE8-2FA1-9869-BF62-12882769C1B6}"/>
              </a:ext>
            </a:extLst>
          </p:cNvPr>
          <p:cNvSpPr/>
          <p:nvPr/>
        </p:nvSpPr>
        <p:spPr>
          <a:xfrm>
            <a:off x="4136102" y="286532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F8791EEB-3DD8-23DA-994F-CDEBB3051131}"/>
              </a:ext>
            </a:extLst>
          </p:cNvPr>
          <p:cNvSpPr/>
          <p:nvPr/>
        </p:nvSpPr>
        <p:spPr>
          <a:xfrm>
            <a:off x="4396657" y="286532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2BD6F123-4592-67A8-7E48-8520060B08C4}"/>
              </a:ext>
            </a:extLst>
          </p:cNvPr>
          <p:cNvSpPr/>
          <p:nvPr/>
        </p:nvSpPr>
        <p:spPr>
          <a:xfrm>
            <a:off x="4657212" y="286532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510AE3F9-F27E-B32B-D586-A547C6E83D29}"/>
              </a:ext>
            </a:extLst>
          </p:cNvPr>
          <p:cNvSpPr/>
          <p:nvPr/>
        </p:nvSpPr>
        <p:spPr>
          <a:xfrm>
            <a:off x="4917767" y="286013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03575846-1096-9B24-C964-2A121830FC49}"/>
              </a:ext>
            </a:extLst>
          </p:cNvPr>
          <p:cNvSpPr/>
          <p:nvPr/>
        </p:nvSpPr>
        <p:spPr>
          <a:xfrm>
            <a:off x="5177219" y="286013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AA2CCCB4-9D09-8F1B-E2AF-ECA370F929B0}"/>
              </a:ext>
            </a:extLst>
          </p:cNvPr>
          <p:cNvSpPr/>
          <p:nvPr/>
        </p:nvSpPr>
        <p:spPr>
          <a:xfrm>
            <a:off x="4136102" y="315350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EE9A106A-F3B8-5C74-EA8D-4501A9830A64}"/>
              </a:ext>
            </a:extLst>
          </p:cNvPr>
          <p:cNvSpPr/>
          <p:nvPr/>
        </p:nvSpPr>
        <p:spPr>
          <a:xfrm>
            <a:off x="4396657" y="315350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AF1CC161-6CB9-0B76-D127-3ED90EC1BFFD}"/>
              </a:ext>
            </a:extLst>
          </p:cNvPr>
          <p:cNvSpPr/>
          <p:nvPr/>
        </p:nvSpPr>
        <p:spPr>
          <a:xfrm>
            <a:off x="4657212" y="315350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F1E78EDA-BBC5-4F84-ED99-04D1B0715B86}"/>
              </a:ext>
            </a:extLst>
          </p:cNvPr>
          <p:cNvSpPr/>
          <p:nvPr/>
        </p:nvSpPr>
        <p:spPr>
          <a:xfrm>
            <a:off x="4917767" y="314831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525F156E-C388-B6BA-1847-0D4172819C9E}"/>
              </a:ext>
            </a:extLst>
          </p:cNvPr>
          <p:cNvSpPr/>
          <p:nvPr/>
        </p:nvSpPr>
        <p:spPr>
          <a:xfrm>
            <a:off x="5177219" y="314831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AFF9C027-F804-4435-E395-BDAA53980903}"/>
              </a:ext>
            </a:extLst>
          </p:cNvPr>
          <p:cNvSpPr/>
          <p:nvPr/>
        </p:nvSpPr>
        <p:spPr>
          <a:xfrm>
            <a:off x="4136102" y="34572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1B2EEFEE-53C2-747D-532D-008AB0981420}"/>
              </a:ext>
            </a:extLst>
          </p:cNvPr>
          <p:cNvSpPr/>
          <p:nvPr/>
        </p:nvSpPr>
        <p:spPr>
          <a:xfrm>
            <a:off x="4396657" y="34572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: Rounded Corners 233">
            <a:extLst>
              <a:ext uri="{FF2B5EF4-FFF2-40B4-BE49-F238E27FC236}">
                <a16:creationId xmlns:a16="http://schemas.microsoft.com/office/drawing/2014/main" id="{CFFD91F4-CC47-5CF5-A0B1-EE48F31D5074}"/>
              </a:ext>
            </a:extLst>
          </p:cNvPr>
          <p:cNvSpPr/>
          <p:nvPr/>
        </p:nvSpPr>
        <p:spPr>
          <a:xfrm>
            <a:off x="4657212" y="345728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A8D7215F-9557-3981-6D71-BE361DF65DBA}"/>
              </a:ext>
            </a:extLst>
          </p:cNvPr>
          <p:cNvSpPr/>
          <p:nvPr/>
        </p:nvSpPr>
        <p:spPr>
          <a:xfrm>
            <a:off x="4917767" y="345208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D468D987-60A0-65FE-8075-CB5B7D86E9AB}"/>
              </a:ext>
            </a:extLst>
          </p:cNvPr>
          <p:cNvSpPr/>
          <p:nvPr/>
        </p:nvSpPr>
        <p:spPr>
          <a:xfrm>
            <a:off x="5177219" y="345208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: Rounded Corners 236">
            <a:extLst>
              <a:ext uri="{FF2B5EF4-FFF2-40B4-BE49-F238E27FC236}">
                <a16:creationId xmlns:a16="http://schemas.microsoft.com/office/drawing/2014/main" id="{35EA97F3-24FB-4ED7-BD95-28D4ECEBD1C1}"/>
              </a:ext>
            </a:extLst>
          </p:cNvPr>
          <p:cNvSpPr/>
          <p:nvPr/>
        </p:nvSpPr>
        <p:spPr>
          <a:xfrm>
            <a:off x="4136102" y="375262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5C4D5179-15BA-189D-F521-5EE5ACBDC05C}"/>
              </a:ext>
            </a:extLst>
          </p:cNvPr>
          <p:cNvSpPr/>
          <p:nvPr/>
        </p:nvSpPr>
        <p:spPr>
          <a:xfrm>
            <a:off x="4396657" y="375262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F7B3C392-344E-52EC-3A00-2DF406A4ABEB}"/>
              </a:ext>
            </a:extLst>
          </p:cNvPr>
          <p:cNvSpPr/>
          <p:nvPr/>
        </p:nvSpPr>
        <p:spPr>
          <a:xfrm>
            <a:off x="4657212" y="375262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681C5295-DA83-D7B0-E280-4114E286B1FF}"/>
              </a:ext>
            </a:extLst>
          </p:cNvPr>
          <p:cNvSpPr/>
          <p:nvPr/>
        </p:nvSpPr>
        <p:spPr>
          <a:xfrm>
            <a:off x="4917767" y="374743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7C713D91-FB16-89F7-1610-8C2C9E855E8A}"/>
              </a:ext>
            </a:extLst>
          </p:cNvPr>
          <p:cNvSpPr/>
          <p:nvPr/>
        </p:nvSpPr>
        <p:spPr>
          <a:xfrm>
            <a:off x="5177219" y="374743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9002AA6B-EECD-49DF-6EB9-C13A78EB7442}"/>
              </a:ext>
            </a:extLst>
          </p:cNvPr>
          <p:cNvSpPr/>
          <p:nvPr/>
        </p:nvSpPr>
        <p:spPr>
          <a:xfrm>
            <a:off x="4136102" y="25846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E8B567A6-2B60-87DD-54AD-FF8B4F24882F}"/>
              </a:ext>
            </a:extLst>
          </p:cNvPr>
          <p:cNvSpPr/>
          <p:nvPr/>
        </p:nvSpPr>
        <p:spPr>
          <a:xfrm>
            <a:off x="4396657" y="25846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38592FA6-954B-B1AD-8324-F5B457F0F700}"/>
              </a:ext>
            </a:extLst>
          </p:cNvPr>
          <p:cNvSpPr/>
          <p:nvPr/>
        </p:nvSpPr>
        <p:spPr>
          <a:xfrm>
            <a:off x="4657212" y="258460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8067EABE-13C7-D74D-5888-E4736A4FE4C6}"/>
              </a:ext>
            </a:extLst>
          </p:cNvPr>
          <p:cNvSpPr/>
          <p:nvPr/>
        </p:nvSpPr>
        <p:spPr>
          <a:xfrm>
            <a:off x="4917767" y="257941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: Rounded Corners 245">
            <a:extLst>
              <a:ext uri="{FF2B5EF4-FFF2-40B4-BE49-F238E27FC236}">
                <a16:creationId xmlns:a16="http://schemas.microsoft.com/office/drawing/2014/main" id="{577EBDC5-823D-8EC0-E38A-ECB3F8744C71}"/>
              </a:ext>
            </a:extLst>
          </p:cNvPr>
          <p:cNvSpPr/>
          <p:nvPr/>
        </p:nvSpPr>
        <p:spPr>
          <a:xfrm>
            <a:off x="5177219" y="257941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: Rounded Corners 246">
            <a:extLst>
              <a:ext uri="{FF2B5EF4-FFF2-40B4-BE49-F238E27FC236}">
                <a16:creationId xmlns:a16="http://schemas.microsoft.com/office/drawing/2014/main" id="{77461A80-6745-41BE-3E69-A25042E6CEAF}"/>
              </a:ext>
            </a:extLst>
          </p:cNvPr>
          <p:cNvSpPr/>
          <p:nvPr/>
        </p:nvSpPr>
        <p:spPr>
          <a:xfrm>
            <a:off x="4136102" y="23096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584EE197-918D-777A-256E-236B43B63FBC}"/>
              </a:ext>
            </a:extLst>
          </p:cNvPr>
          <p:cNvSpPr/>
          <p:nvPr/>
        </p:nvSpPr>
        <p:spPr>
          <a:xfrm>
            <a:off x="4396657" y="23096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34E16304-D92C-3BA9-91CF-42BFB310983D}"/>
              </a:ext>
            </a:extLst>
          </p:cNvPr>
          <p:cNvSpPr/>
          <p:nvPr/>
        </p:nvSpPr>
        <p:spPr>
          <a:xfrm>
            <a:off x="4657212" y="23096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3095E7F2-35D1-9DCE-C4C6-80C918A3FA6C}"/>
              </a:ext>
            </a:extLst>
          </p:cNvPr>
          <p:cNvSpPr/>
          <p:nvPr/>
        </p:nvSpPr>
        <p:spPr>
          <a:xfrm>
            <a:off x="4917767" y="230447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D8717620-76DF-ABED-93A9-5C86177119C0}"/>
              </a:ext>
            </a:extLst>
          </p:cNvPr>
          <p:cNvSpPr/>
          <p:nvPr/>
        </p:nvSpPr>
        <p:spPr>
          <a:xfrm>
            <a:off x="5177219" y="230447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FD909F09-7A2B-C9BA-EBD0-69B0C193A006}"/>
              </a:ext>
            </a:extLst>
          </p:cNvPr>
          <p:cNvSpPr/>
          <p:nvPr/>
        </p:nvSpPr>
        <p:spPr>
          <a:xfrm>
            <a:off x="4136102" y="204202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956A5FE6-3981-A26C-4E99-46D4768B01CC}"/>
              </a:ext>
            </a:extLst>
          </p:cNvPr>
          <p:cNvSpPr/>
          <p:nvPr/>
        </p:nvSpPr>
        <p:spPr>
          <a:xfrm>
            <a:off x="4396657" y="204202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164E8A5F-AEB8-21F7-450B-49B94D7657F0}"/>
              </a:ext>
            </a:extLst>
          </p:cNvPr>
          <p:cNvSpPr/>
          <p:nvPr/>
        </p:nvSpPr>
        <p:spPr>
          <a:xfrm>
            <a:off x="4657212" y="204202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69D65AD6-F938-0BBD-B283-70D18BE1B038}"/>
              </a:ext>
            </a:extLst>
          </p:cNvPr>
          <p:cNvSpPr/>
          <p:nvPr/>
        </p:nvSpPr>
        <p:spPr>
          <a:xfrm>
            <a:off x="4917767" y="203683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2689F229-D5C7-4CF4-103B-B1F4596BE150}"/>
              </a:ext>
            </a:extLst>
          </p:cNvPr>
          <p:cNvSpPr/>
          <p:nvPr/>
        </p:nvSpPr>
        <p:spPr>
          <a:xfrm>
            <a:off x="5177219" y="203683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D4777AB2-C2C2-FF4E-AAED-36F116827330}"/>
              </a:ext>
            </a:extLst>
          </p:cNvPr>
          <p:cNvSpPr/>
          <p:nvPr/>
        </p:nvSpPr>
        <p:spPr>
          <a:xfrm>
            <a:off x="5651389" y="498508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A73B138D-3ADE-58A0-9196-2B57F145B858}"/>
              </a:ext>
            </a:extLst>
          </p:cNvPr>
          <p:cNvSpPr/>
          <p:nvPr/>
        </p:nvSpPr>
        <p:spPr>
          <a:xfrm>
            <a:off x="5911944" y="498508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B1383786-4C25-013B-CEAA-04E8E6160F56}"/>
              </a:ext>
            </a:extLst>
          </p:cNvPr>
          <p:cNvSpPr/>
          <p:nvPr/>
        </p:nvSpPr>
        <p:spPr>
          <a:xfrm>
            <a:off x="6172499" y="4985084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7FE21614-ABB1-7D19-5813-0EC54D1098B6}"/>
              </a:ext>
            </a:extLst>
          </p:cNvPr>
          <p:cNvSpPr/>
          <p:nvPr/>
        </p:nvSpPr>
        <p:spPr>
          <a:xfrm>
            <a:off x="6433054" y="497989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BF4A7BA9-CDC3-AAA3-4A48-88951A6CE52A}"/>
              </a:ext>
            </a:extLst>
          </p:cNvPr>
          <p:cNvSpPr/>
          <p:nvPr/>
        </p:nvSpPr>
        <p:spPr>
          <a:xfrm>
            <a:off x="6692506" y="497989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A9EC1137-1EDF-BEA3-EE3C-A36356F366FC}"/>
              </a:ext>
            </a:extLst>
          </p:cNvPr>
          <p:cNvSpPr/>
          <p:nvPr/>
        </p:nvSpPr>
        <p:spPr>
          <a:xfrm>
            <a:off x="5651389" y="527326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947E4826-8E36-D359-99E2-9A2EA0823510}"/>
              </a:ext>
            </a:extLst>
          </p:cNvPr>
          <p:cNvSpPr/>
          <p:nvPr/>
        </p:nvSpPr>
        <p:spPr>
          <a:xfrm>
            <a:off x="5911944" y="527326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BA3B18FF-571D-D22C-43A2-A3DC14BB942A}"/>
              </a:ext>
            </a:extLst>
          </p:cNvPr>
          <p:cNvSpPr/>
          <p:nvPr/>
        </p:nvSpPr>
        <p:spPr>
          <a:xfrm>
            <a:off x="6172499" y="527326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: Rounded Corners 264">
            <a:extLst>
              <a:ext uri="{FF2B5EF4-FFF2-40B4-BE49-F238E27FC236}">
                <a16:creationId xmlns:a16="http://schemas.microsoft.com/office/drawing/2014/main" id="{390046A6-C7EE-DA72-067D-6DA3816C4995}"/>
              </a:ext>
            </a:extLst>
          </p:cNvPr>
          <p:cNvSpPr/>
          <p:nvPr/>
        </p:nvSpPr>
        <p:spPr>
          <a:xfrm>
            <a:off x="6433054" y="526807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C6706B6F-DB63-E687-FFE9-2AAE9061D7FC}"/>
              </a:ext>
            </a:extLst>
          </p:cNvPr>
          <p:cNvSpPr/>
          <p:nvPr/>
        </p:nvSpPr>
        <p:spPr>
          <a:xfrm>
            <a:off x="6692506" y="526807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2C654910-67CD-4C66-0ECA-80F418D62C11}"/>
              </a:ext>
            </a:extLst>
          </p:cNvPr>
          <p:cNvSpPr/>
          <p:nvPr/>
        </p:nvSpPr>
        <p:spPr>
          <a:xfrm>
            <a:off x="5651389" y="557703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F9FD15B8-27AF-3E1A-017F-7A26F52FDC09}"/>
              </a:ext>
            </a:extLst>
          </p:cNvPr>
          <p:cNvSpPr/>
          <p:nvPr/>
        </p:nvSpPr>
        <p:spPr>
          <a:xfrm>
            <a:off x="5911944" y="557703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A15EC920-EDA4-E1F9-F9FA-7D94BAB1DF92}"/>
              </a:ext>
            </a:extLst>
          </p:cNvPr>
          <p:cNvSpPr/>
          <p:nvPr/>
        </p:nvSpPr>
        <p:spPr>
          <a:xfrm>
            <a:off x="6172499" y="557703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1F8AB1BC-5BD9-547B-5C37-53B3C106EC56}"/>
              </a:ext>
            </a:extLst>
          </p:cNvPr>
          <p:cNvSpPr/>
          <p:nvPr/>
        </p:nvSpPr>
        <p:spPr>
          <a:xfrm>
            <a:off x="6433054" y="55718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5E9846BF-A9C1-A47E-0A3B-8D7D73DFF656}"/>
              </a:ext>
            </a:extLst>
          </p:cNvPr>
          <p:cNvSpPr/>
          <p:nvPr/>
        </p:nvSpPr>
        <p:spPr>
          <a:xfrm>
            <a:off x="6692506" y="55718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8C556C79-2607-6171-6CA0-D6EFCC5587A6}"/>
              </a:ext>
            </a:extLst>
          </p:cNvPr>
          <p:cNvSpPr/>
          <p:nvPr/>
        </p:nvSpPr>
        <p:spPr>
          <a:xfrm>
            <a:off x="5651389" y="587238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A686C450-0E84-61AC-DAB0-694B88426F0E}"/>
              </a:ext>
            </a:extLst>
          </p:cNvPr>
          <p:cNvSpPr/>
          <p:nvPr/>
        </p:nvSpPr>
        <p:spPr>
          <a:xfrm>
            <a:off x="5911944" y="587238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BF8F4DAA-2B12-9D79-5B96-0734011261F3}"/>
              </a:ext>
            </a:extLst>
          </p:cNvPr>
          <p:cNvSpPr/>
          <p:nvPr/>
        </p:nvSpPr>
        <p:spPr>
          <a:xfrm>
            <a:off x="6172499" y="587238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32B07CFC-C929-5FBB-166A-D6AC5271EB4B}"/>
              </a:ext>
            </a:extLst>
          </p:cNvPr>
          <p:cNvSpPr/>
          <p:nvPr/>
        </p:nvSpPr>
        <p:spPr>
          <a:xfrm>
            <a:off x="6433054" y="586718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91DF50A0-C35F-BE18-DB41-FE659B27B3D6}"/>
              </a:ext>
            </a:extLst>
          </p:cNvPr>
          <p:cNvSpPr/>
          <p:nvPr/>
        </p:nvSpPr>
        <p:spPr>
          <a:xfrm>
            <a:off x="6692506" y="586718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CC206050-69FE-4502-75CB-191368FD4FDF}"/>
              </a:ext>
            </a:extLst>
          </p:cNvPr>
          <p:cNvSpPr/>
          <p:nvPr/>
        </p:nvSpPr>
        <p:spPr>
          <a:xfrm>
            <a:off x="5651389" y="470436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: Rounded Corners 277">
            <a:extLst>
              <a:ext uri="{FF2B5EF4-FFF2-40B4-BE49-F238E27FC236}">
                <a16:creationId xmlns:a16="http://schemas.microsoft.com/office/drawing/2014/main" id="{81D88D12-7D3D-438F-14E3-7D8BF831EE4D}"/>
              </a:ext>
            </a:extLst>
          </p:cNvPr>
          <p:cNvSpPr/>
          <p:nvPr/>
        </p:nvSpPr>
        <p:spPr>
          <a:xfrm>
            <a:off x="5911944" y="470436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530CEC20-28E8-AEAB-860F-B582E7D98828}"/>
              </a:ext>
            </a:extLst>
          </p:cNvPr>
          <p:cNvSpPr/>
          <p:nvPr/>
        </p:nvSpPr>
        <p:spPr>
          <a:xfrm>
            <a:off x="6172499" y="470436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B536F6E3-5AA5-6465-7B87-4CBE11EEF0B8}"/>
              </a:ext>
            </a:extLst>
          </p:cNvPr>
          <p:cNvSpPr/>
          <p:nvPr/>
        </p:nvSpPr>
        <p:spPr>
          <a:xfrm>
            <a:off x="6433054" y="46991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: Rounded Corners 280">
            <a:extLst>
              <a:ext uri="{FF2B5EF4-FFF2-40B4-BE49-F238E27FC236}">
                <a16:creationId xmlns:a16="http://schemas.microsoft.com/office/drawing/2014/main" id="{D08D0007-DB01-3401-309D-6FCDD6BB6673}"/>
              </a:ext>
            </a:extLst>
          </p:cNvPr>
          <p:cNvSpPr/>
          <p:nvPr/>
        </p:nvSpPr>
        <p:spPr>
          <a:xfrm>
            <a:off x="6692506" y="4699167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: Rounded Corners 281">
            <a:extLst>
              <a:ext uri="{FF2B5EF4-FFF2-40B4-BE49-F238E27FC236}">
                <a16:creationId xmlns:a16="http://schemas.microsoft.com/office/drawing/2014/main" id="{A55A6599-2DA9-7B83-8AB4-9BABDFA1CF7F}"/>
              </a:ext>
            </a:extLst>
          </p:cNvPr>
          <p:cNvSpPr/>
          <p:nvPr/>
        </p:nvSpPr>
        <p:spPr>
          <a:xfrm>
            <a:off x="5651389" y="44294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06CB7225-B038-FA46-A4F5-4D88AF5B75F5}"/>
              </a:ext>
            </a:extLst>
          </p:cNvPr>
          <p:cNvSpPr/>
          <p:nvPr/>
        </p:nvSpPr>
        <p:spPr>
          <a:xfrm>
            <a:off x="5911944" y="44294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7BE97E38-12CC-88A2-4503-5003DF4FFC65}"/>
              </a:ext>
            </a:extLst>
          </p:cNvPr>
          <p:cNvSpPr/>
          <p:nvPr/>
        </p:nvSpPr>
        <p:spPr>
          <a:xfrm>
            <a:off x="6172499" y="44294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66330BF8-7D57-5A54-A7F2-274C3D94EFF9}"/>
              </a:ext>
            </a:extLst>
          </p:cNvPr>
          <p:cNvSpPr/>
          <p:nvPr/>
        </p:nvSpPr>
        <p:spPr>
          <a:xfrm>
            <a:off x="6433054" y="442423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B074F3AE-BF95-ACE3-1011-B97DA0D27858}"/>
              </a:ext>
            </a:extLst>
          </p:cNvPr>
          <p:cNvSpPr/>
          <p:nvPr/>
        </p:nvSpPr>
        <p:spPr>
          <a:xfrm>
            <a:off x="6692506" y="442423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A8AB34FD-292A-C6A9-6BC2-667942481CDD}"/>
              </a:ext>
            </a:extLst>
          </p:cNvPr>
          <p:cNvSpPr/>
          <p:nvPr/>
        </p:nvSpPr>
        <p:spPr>
          <a:xfrm>
            <a:off x="5651389" y="416178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DD5D0360-BA29-DBC6-D6CD-E55C853CFEB5}"/>
              </a:ext>
            </a:extLst>
          </p:cNvPr>
          <p:cNvSpPr/>
          <p:nvPr/>
        </p:nvSpPr>
        <p:spPr>
          <a:xfrm>
            <a:off x="5911944" y="416178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DFC6CB20-5D8F-F711-09B4-3156597FCE12}"/>
              </a:ext>
            </a:extLst>
          </p:cNvPr>
          <p:cNvSpPr/>
          <p:nvPr/>
        </p:nvSpPr>
        <p:spPr>
          <a:xfrm>
            <a:off x="6172499" y="4161781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: Rounded Corners 289">
            <a:extLst>
              <a:ext uri="{FF2B5EF4-FFF2-40B4-BE49-F238E27FC236}">
                <a16:creationId xmlns:a16="http://schemas.microsoft.com/office/drawing/2014/main" id="{3B355F39-017D-3CED-6455-63F41FD223D8}"/>
              </a:ext>
            </a:extLst>
          </p:cNvPr>
          <p:cNvSpPr/>
          <p:nvPr/>
        </p:nvSpPr>
        <p:spPr>
          <a:xfrm>
            <a:off x="6433054" y="415658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66FD6594-4E16-99F2-A012-FD5E25C6E084}"/>
              </a:ext>
            </a:extLst>
          </p:cNvPr>
          <p:cNvSpPr/>
          <p:nvPr/>
        </p:nvSpPr>
        <p:spPr>
          <a:xfrm>
            <a:off x="6692506" y="415658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1552F67F-3450-1F20-56FA-44A1D7C05015}"/>
              </a:ext>
            </a:extLst>
          </p:cNvPr>
          <p:cNvSpPr/>
          <p:nvPr/>
        </p:nvSpPr>
        <p:spPr>
          <a:xfrm>
            <a:off x="4132301" y="498016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F43A2617-ADF0-2DFB-7C0C-D5E88D8174DC}"/>
              </a:ext>
            </a:extLst>
          </p:cNvPr>
          <p:cNvSpPr/>
          <p:nvPr/>
        </p:nvSpPr>
        <p:spPr>
          <a:xfrm>
            <a:off x="4392856" y="498016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0781C076-AE73-043E-A894-9D2BE8698A61}"/>
              </a:ext>
            </a:extLst>
          </p:cNvPr>
          <p:cNvSpPr/>
          <p:nvPr/>
        </p:nvSpPr>
        <p:spPr>
          <a:xfrm>
            <a:off x="4653411" y="4980169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9BEAE6FD-5F52-A3C5-D009-699CCA167EEC}"/>
              </a:ext>
            </a:extLst>
          </p:cNvPr>
          <p:cNvSpPr/>
          <p:nvPr/>
        </p:nvSpPr>
        <p:spPr>
          <a:xfrm>
            <a:off x="4913966" y="497497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73F0C237-8CEC-C6D8-C301-2A6BF23DCEFC}"/>
              </a:ext>
            </a:extLst>
          </p:cNvPr>
          <p:cNvSpPr/>
          <p:nvPr/>
        </p:nvSpPr>
        <p:spPr>
          <a:xfrm>
            <a:off x="5173418" y="497497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F5391A8A-933D-5C41-18A8-D7BDA8F7E562}"/>
              </a:ext>
            </a:extLst>
          </p:cNvPr>
          <p:cNvSpPr/>
          <p:nvPr/>
        </p:nvSpPr>
        <p:spPr>
          <a:xfrm>
            <a:off x="4132301" y="526834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922E01CF-AAC6-71AD-76FB-6E61BD8B22B4}"/>
              </a:ext>
            </a:extLst>
          </p:cNvPr>
          <p:cNvSpPr/>
          <p:nvPr/>
        </p:nvSpPr>
        <p:spPr>
          <a:xfrm>
            <a:off x="4392856" y="526834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805266D3-634F-C3F7-4634-06C2978BC433}"/>
              </a:ext>
            </a:extLst>
          </p:cNvPr>
          <p:cNvSpPr/>
          <p:nvPr/>
        </p:nvSpPr>
        <p:spPr>
          <a:xfrm>
            <a:off x="4653411" y="526834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25BD1D68-C9A4-097A-47DF-1499C64DF787}"/>
              </a:ext>
            </a:extLst>
          </p:cNvPr>
          <p:cNvSpPr/>
          <p:nvPr/>
        </p:nvSpPr>
        <p:spPr>
          <a:xfrm>
            <a:off x="4913966" y="526315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A9EC33D4-B147-DCC0-135B-4C7E13E84BC6}"/>
              </a:ext>
            </a:extLst>
          </p:cNvPr>
          <p:cNvSpPr/>
          <p:nvPr/>
        </p:nvSpPr>
        <p:spPr>
          <a:xfrm>
            <a:off x="5173418" y="526315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A82500D3-7B06-FFD3-B332-BE27A5D2EC89}"/>
              </a:ext>
            </a:extLst>
          </p:cNvPr>
          <p:cNvSpPr/>
          <p:nvPr/>
        </p:nvSpPr>
        <p:spPr>
          <a:xfrm>
            <a:off x="4132301" y="55721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B519A819-4C78-4DC9-D6C9-F23572530E8E}"/>
              </a:ext>
            </a:extLst>
          </p:cNvPr>
          <p:cNvSpPr/>
          <p:nvPr/>
        </p:nvSpPr>
        <p:spPr>
          <a:xfrm>
            <a:off x="4392856" y="55721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8586D871-3E35-CF2E-68BE-64B660228F96}"/>
              </a:ext>
            </a:extLst>
          </p:cNvPr>
          <p:cNvSpPr/>
          <p:nvPr/>
        </p:nvSpPr>
        <p:spPr>
          <a:xfrm>
            <a:off x="4653411" y="557212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AE4E7068-3E18-3A7E-98CC-1405B5E6E93B}"/>
              </a:ext>
            </a:extLst>
          </p:cNvPr>
          <p:cNvSpPr/>
          <p:nvPr/>
        </p:nvSpPr>
        <p:spPr>
          <a:xfrm>
            <a:off x="4913966" y="556693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E1308711-ACA1-5D42-2468-63D0F71390DA}"/>
              </a:ext>
            </a:extLst>
          </p:cNvPr>
          <p:cNvSpPr/>
          <p:nvPr/>
        </p:nvSpPr>
        <p:spPr>
          <a:xfrm>
            <a:off x="5173418" y="5566930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771F99A3-E109-8DCA-6766-2D71753B8A50}"/>
              </a:ext>
            </a:extLst>
          </p:cNvPr>
          <p:cNvSpPr/>
          <p:nvPr/>
        </p:nvSpPr>
        <p:spPr>
          <a:xfrm>
            <a:off x="4132301" y="586746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4806B0AE-AE11-F05F-671C-4EB6908E9AF3}"/>
              </a:ext>
            </a:extLst>
          </p:cNvPr>
          <p:cNvSpPr/>
          <p:nvPr/>
        </p:nvSpPr>
        <p:spPr>
          <a:xfrm>
            <a:off x="4392856" y="586746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448E914A-8351-D0B1-782E-DFCDFC34A858}"/>
              </a:ext>
            </a:extLst>
          </p:cNvPr>
          <p:cNvSpPr/>
          <p:nvPr/>
        </p:nvSpPr>
        <p:spPr>
          <a:xfrm>
            <a:off x="4653411" y="586746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5B4F4AD5-224A-CE17-1CA0-D393088D6FEE}"/>
              </a:ext>
            </a:extLst>
          </p:cNvPr>
          <p:cNvSpPr/>
          <p:nvPr/>
        </p:nvSpPr>
        <p:spPr>
          <a:xfrm>
            <a:off x="4913966" y="586227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698B18BB-DF75-D5EA-5BA4-D625A47CFF2F}"/>
              </a:ext>
            </a:extLst>
          </p:cNvPr>
          <p:cNvSpPr/>
          <p:nvPr/>
        </p:nvSpPr>
        <p:spPr>
          <a:xfrm>
            <a:off x="5173418" y="586227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01AB9E16-0257-695B-C2DD-5E322F6E7F83}"/>
              </a:ext>
            </a:extLst>
          </p:cNvPr>
          <p:cNvSpPr/>
          <p:nvPr/>
        </p:nvSpPr>
        <p:spPr>
          <a:xfrm>
            <a:off x="4132301" y="46994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B21C4D50-48BD-B8A4-3EE3-B3B812E8A8E5}"/>
              </a:ext>
            </a:extLst>
          </p:cNvPr>
          <p:cNvSpPr/>
          <p:nvPr/>
        </p:nvSpPr>
        <p:spPr>
          <a:xfrm>
            <a:off x="4392856" y="46994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: Rounded Corners 313">
            <a:extLst>
              <a:ext uri="{FF2B5EF4-FFF2-40B4-BE49-F238E27FC236}">
                <a16:creationId xmlns:a16="http://schemas.microsoft.com/office/drawing/2014/main" id="{947B2C26-C64A-C2A1-27D1-B57B31A65055}"/>
              </a:ext>
            </a:extLst>
          </p:cNvPr>
          <p:cNvSpPr/>
          <p:nvPr/>
        </p:nvSpPr>
        <p:spPr>
          <a:xfrm>
            <a:off x="4653411" y="469944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77373D72-909A-BF54-C3AC-A728FAD259D6}"/>
              </a:ext>
            </a:extLst>
          </p:cNvPr>
          <p:cNvSpPr/>
          <p:nvPr/>
        </p:nvSpPr>
        <p:spPr>
          <a:xfrm>
            <a:off x="4913966" y="469425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: Rounded Corners 315">
            <a:extLst>
              <a:ext uri="{FF2B5EF4-FFF2-40B4-BE49-F238E27FC236}">
                <a16:creationId xmlns:a16="http://schemas.microsoft.com/office/drawing/2014/main" id="{C3856F17-9E6D-39BA-3F5F-92C30C229B6B}"/>
              </a:ext>
            </a:extLst>
          </p:cNvPr>
          <p:cNvSpPr/>
          <p:nvPr/>
        </p:nvSpPr>
        <p:spPr>
          <a:xfrm>
            <a:off x="5173418" y="4694252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: Rounded Corners 316">
            <a:extLst>
              <a:ext uri="{FF2B5EF4-FFF2-40B4-BE49-F238E27FC236}">
                <a16:creationId xmlns:a16="http://schemas.microsoft.com/office/drawing/2014/main" id="{0AFB4F98-4CDD-CD09-5C72-2207999F320C}"/>
              </a:ext>
            </a:extLst>
          </p:cNvPr>
          <p:cNvSpPr/>
          <p:nvPr/>
        </p:nvSpPr>
        <p:spPr>
          <a:xfrm>
            <a:off x="4132301" y="442450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A669055D-09C3-D990-A4F8-8546286F15E0}"/>
              </a:ext>
            </a:extLst>
          </p:cNvPr>
          <p:cNvSpPr/>
          <p:nvPr/>
        </p:nvSpPr>
        <p:spPr>
          <a:xfrm>
            <a:off x="4392856" y="442450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: Rounded Corners 318">
            <a:extLst>
              <a:ext uri="{FF2B5EF4-FFF2-40B4-BE49-F238E27FC236}">
                <a16:creationId xmlns:a16="http://schemas.microsoft.com/office/drawing/2014/main" id="{A41DA3B6-5C86-B18A-BE6E-3BBFE001B227}"/>
              </a:ext>
            </a:extLst>
          </p:cNvPr>
          <p:cNvSpPr/>
          <p:nvPr/>
        </p:nvSpPr>
        <p:spPr>
          <a:xfrm>
            <a:off x="4653411" y="4424508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: Rounded Corners 319">
            <a:extLst>
              <a:ext uri="{FF2B5EF4-FFF2-40B4-BE49-F238E27FC236}">
                <a16:creationId xmlns:a16="http://schemas.microsoft.com/office/drawing/2014/main" id="{63D2B3FF-75A4-4DA8-D918-7D7EB108057B}"/>
              </a:ext>
            </a:extLst>
          </p:cNvPr>
          <p:cNvSpPr/>
          <p:nvPr/>
        </p:nvSpPr>
        <p:spPr>
          <a:xfrm>
            <a:off x="4913966" y="441931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F6A13468-11AC-92B3-BEE2-16C765504F34}"/>
              </a:ext>
            </a:extLst>
          </p:cNvPr>
          <p:cNvSpPr/>
          <p:nvPr/>
        </p:nvSpPr>
        <p:spPr>
          <a:xfrm>
            <a:off x="5173418" y="4419315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EDCBB6E6-17A8-C0CA-069A-734E6D337A57}"/>
              </a:ext>
            </a:extLst>
          </p:cNvPr>
          <p:cNvSpPr/>
          <p:nvPr/>
        </p:nvSpPr>
        <p:spPr>
          <a:xfrm>
            <a:off x="4132301" y="415686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78124096-D28A-3E3F-D291-A64E2BDE26A6}"/>
              </a:ext>
            </a:extLst>
          </p:cNvPr>
          <p:cNvSpPr/>
          <p:nvPr/>
        </p:nvSpPr>
        <p:spPr>
          <a:xfrm>
            <a:off x="4392856" y="415686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: Rounded Corners 323">
            <a:extLst>
              <a:ext uri="{FF2B5EF4-FFF2-40B4-BE49-F238E27FC236}">
                <a16:creationId xmlns:a16="http://schemas.microsoft.com/office/drawing/2014/main" id="{A992EE40-86C7-628B-9272-D51E65441375}"/>
              </a:ext>
            </a:extLst>
          </p:cNvPr>
          <p:cNvSpPr/>
          <p:nvPr/>
        </p:nvSpPr>
        <p:spPr>
          <a:xfrm>
            <a:off x="4653411" y="4156866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: Rounded Corners 324">
            <a:extLst>
              <a:ext uri="{FF2B5EF4-FFF2-40B4-BE49-F238E27FC236}">
                <a16:creationId xmlns:a16="http://schemas.microsoft.com/office/drawing/2014/main" id="{394E9227-7E09-EE3C-0189-8F9FD00FD4B3}"/>
              </a:ext>
            </a:extLst>
          </p:cNvPr>
          <p:cNvSpPr/>
          <p:nvPr/>
        </p:nvSpPr>
        <p:spPr>
          <a:xfrm>
            <a:off x="4913966" y="415167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: Rounded Corners 325">
            <a:extLst>
              <a:ext uri="{FF2B5EF4-FFF2-40B4-BE49-F238E27FC236}">
                <a16:creationId xmlns:a16="http://schemas.microsoft.com/office/drawing/2014/main" id="{15B9EA6A-BCE9-3636-F7D1-1350D885FC9D}"/>
              </a:ext>
            </a:extLst>
          </p:cNvPr>
          <p:cNvSpPr/>
          <p:nvPr/>
        </p:nvSpPr>
        <p:spPr>
          <a:xfrm>
            <a:off x="5173418" y="4151673"/>
            <a:ext cx="216310" cy="206478"/>
          </a:xfrm>
          <a:prstGeom prst="roundRect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61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F59A-5355-5760-0795-8E533E51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2EF664-AC17-E871-53A5-0C3ACB2FBC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82981-02C5-F067-731B-7B322F70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AB016-6D6D-F34A-7F03-F9EEDCAA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7A378A-C201-AD8E-BDD0-B8F2FADC8A8C}"/>
              </a:ext>
            </a:extLst>
          </p:cNvPr>
          <p:cNvSpPr txBox="1"/>
          <p:nvPr/>
        </p:nvSpPr>
        <p:spPr>
          <a:xfrm>
            <a:off x="550505" y="536130"/>
            <a:ext cx="4827739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LOW-RANK ADAPTATION (LORA)</a:t>
            </a:r>
          </a:p>
        </p:txBody>
      </p:sp>
    </p:spTree>
    <p:extLst>
      <p:ext uri="{BB962C8B-B14F-4D97-AF65-F5344CB8AC3E}">
        <p14:creationId xmlns:p14="http://schemas.microsoft.com/office/powerpoint/2010/main" val="4092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4D45-6F0E-AF99-8070-AC64CC72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3727D-4985-7418-23C5-56AF8194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49BF0-427A-6AD7-2CC3-AE4DC586D5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0A9FA2F-869D-B642-3C3B-6B90074B4AF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Low Rank Adaptation (LORA)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7F55E-F387-E053-27D6-BAEBB4DF9B6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5ECC37A-D402-3D3B-1C25-F8E2BF19855C}"/>
              </a:ext>
            </a:extLst>
          </p:cNvPr>
          <p:cNvSpPr txBox="1">
            <a:spLocks/>
          </p:cNvSpPr>
          <p:nvPr/>
        </p:nvSpPr>
        <p:spPr>
          <a:xfrm>
            <a:off x="184596" y="765997"/>
            <a:ext cx="11869752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LoRA</a:t>
            </a:r>
            <a:r>
              <a:rPr lang="en-US" sz="1600" dirty="0"/>
              <a:t> is a technique used in LLMs to reduce the computational cost and memory requirements by adapting only a small subset of the model parameters during fine-tuning.</a:t>
            </a:r>
          </a:p>
          <a:p>
            <a:endParaRPr lang="en-US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44690F-B4D3-382D-F941-C1EB5AC7D85F}"/>
              </a:ext>
            </a:extLst>
          </p:cNvPr>
          <p:cNvSpPr/>
          <p:nvPr/>
        </p:nvSpPr>
        <p:spPr>
          <a:xfrm>
            <a:off x="1895455" y="1821481"/>
            <a:ext cx="1356852" cy="314632"/>
          </a:xfrm>
          <a:prstGeom prst="roundRect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Outputs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A9A98C-EA1B-F6FF-EEF4-DDDB824251B1}"/>
              </a:ext>
            </a:extLst>
          </p:cNvPr>
          <p:cNvSpPr/>
          <p:nvPr/>
        </p:nvSpPr>
        <p:spPr>
          <a:xfrm>
            <a:off x="1776580" y="4899393"/>
            <a:ext cx="1356852" cy="314632"/>
          </a:xfrm>
          <a:prstGeom prst="roundRect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Inputs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9554D7-18B7-AA47-758A-D55AA0D2C6F7}"/>
              </a:ext>
            </a:extLst>
          </p:cNvPr>
          <p:cNvSpPr/>
          <p:nvPr/>
        </p:nvSpPr>
        <p:spPr>
          <a:xfrm>
            <a:off x="114365" y="2647333"/>
            <a:ext cx="1643439" cy="1750142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Pretrained Weights </a:t>
            </a:r>
          </a:p>
          <a:p>
            <a:pPr algn="ctr"/>
            <a:r>
              <a:rPr lang="en-US" dirty="0">
                <a:latin typeface="Montserrat" panose="00000500000000000000" pitchFamily="2" charset="0"/>
              </a:rPr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1CFA1E8-3899-F6FA-7769-E171E359D2E4}"/>
                  </a:ext>
                </a:extLst>
              </p:cNvPr>
              <p:cNvSpPr/>
              <p:nvPr/>
            </p:nvSpPr>
            <p:spPr>
              <a:xfrm>
                <a:off x="3317370" y="2647333"/>
                <a:ext cx="1645750" cy="1750142"/>
              </a:xfrm>
              <a:prstGeom prst="roundRect">
                <a:avLst/>
              </a:prstGeom>
              <a:solidFill>
                <a:srgbClr val="0C175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Montserrat" panose="00000500000000000000" pitchFamily="2" charset="0"/>
                  </a:rPr>
                  <a:t>Weight</a:t>
                </a:r>
              </a:p>
              <a:p>
                <a:pPr algn="ctr"/>
                <a:r>
                  <a:rPr lang="en-US" dirty="0">
                    <a:latin typeface="Montserrat" panose="00000500000000000000" pitchFamily="2" charset="0"/>
                  </a:rPr>
                  <a:t>Update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latin typeface="Montserrat" panose="00000500000000000000" pitchFamily="2" charset="0"/>
                  </a:rPr>
                  <a:t>W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1CFA1E8-3899-F6FA-7769-E171E359D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370" y="2647333"/>
                <a:ext cx="1645750" cy="175014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B34136-78EC-63DA-8A5A-400885A71216}"/>
              </a:ext>
            </a:extLst>
          </p:cNvPr>
          <p:cNvCxnSpPr/>
          <p:nvPr/>
        </p:nvCxnSpPr>
        <p:spPr>
          <a:xfrm flipV="1">
            <a:off x="1687087" y="2202163"/>
            <a:ext cx="737420" cy="441527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4379F0-D316-CA74-2364-D44D85F9389E}"/>
              </a:ext>
            </a:extLst>
          </p:cNvPr>
          <p:cNvCxnSpPr>
            <a:cxnSpLocks/>
          </p:cNvCxnSpPr>
          <p:nvPr/>
        </p:nvCxnSpPr>
        <p:spPr>
          <a:xfrm flipH="1" flipV="1">
            <a:off x="1765296" y="4285942"/>
            <a:ext cx="674279" cy="507804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0454AD-1444-D370-9C69-CB5DB19B64A7}"/>
              </a:ext>
            </a:extLst>
          </p:cNvPr>
          <p:cNvCxnSpPr>
            <a:cxnSpLocks/>
          </p:cNvCxnSpPr>
          <p:nvPr/>
        </p:nvCxnSpPr>
        <p:spPr>
          <a:xfrm flipV="1">
            <a:off x="2654281" y="4354176"/>
            <a:ext cx="633027" cy="439570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82F7A2-6A7C-F2B3-6BAE-B461EFC77E00}"/>
              </a:ext>
            </a:extLst>
          </p:cNvPr>
          <p:cNvCxnSpPr>
            <a:cxnSpLocks/>
          </p:cNvCxnSpPr>
          <p:nvPr/>
        </p:nvCxnSpPr>
        <p:spPr>
          <a:xfrm flipH="1" flipV="1">
            <a:off x="2533700" y="2214172"/>
            <a:ext cx="812938" cy="445987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30246FD6-D35E-C136-17F4-C61A1B1EDA6D}"/>
              </a:ext>
            </a:extLst>
          </p:cNvPr>
          <p:cNvSpPr/>
          <p:nvPr/>
        </p:nvSpPr>
        <p:spPr>
          <a:xfrm rot="16200000">
            <a:off x="2342579" y="4738388"/>
            <a:ext cx="224854" cy="1268361"/>
          </a:xfrm>
          <a:prstGeom prst="leftBrace">
            <a:avLst>
              <a:gd name="adj1" fmla="val 80712"/>
              <a:gd name="adj2" fmla="val 50000"/>
            </a:avLst>
          </a:prstGeom>
          <a:ln>
            <a:solidFill>
              <a:srgbClr val="0C1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C1D4B7B-ECFF-B740-FB26-383D6B7BDC02}"/>
              </a:ext>
            </a:extLst>
          </p:cNvPr>
          <p:cNvSpPr/>
          <p:nvPr/>
        </p:nvSpPr>
        <p:spPr>
          <a:xfrm rot="16200000">
            <a:off x="804813" y="3798541"/>
            <a:ext cx="224856" cy="1593015"/>
          </a:xfrm>
          <a:prstGeom prst="leftBrace">
            <a:avLst>
              <a:gd name="adj1" fmla="val 80712"/>
              <a:gd name="adj2" fmla="val 50000"/>
            </a:avLst>
          </a:prstGeom>
          <a:ln>
            <a:solidFill>
              <a:srgbClr val="0C1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35D4A7-F833-21FD-CF2C-FB5434941FAB}"/>
              </a:ext>
            </a:extLst>
          </p:cNvPr>
          <p:cNvSpPr txBox="1"/>
          <p:nvPr/>
        </p:nvSpPr>
        <p:spPr>
          <a:xfrm>
            <a:off x="2483401" y="536673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C1752"/>
                </a:solidFill>
                <a:latin typeface="Montserrat" panose="00000500000000000000" pitchFamily="2" charset="0"/>
              </a:rPr>
              <a:t>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5F73A3-4071-2FDA-C3D5-1AE962836759}"/>
              </a:ext>
            </a:extLst>
          </p:cNvPr>
          <p:cNvSpPr txBox="1"/>
          <p:nvPr/>
        </p:nvSpPr>
        <p:spPr>
          <a:xfrm>
            <a:off x="765204" y="46873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C1752"/>
                </a:solidFill>
                <a:latin typeface="Montserrat" panose="00000500000000000000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45375C-3E1A-DCB9-9174-4E0CE216F4F3}"/>
              </a:ext>
            </a:extLst>
          </p:cNvPr>
          <p:cNvSpPr txBox="1"/>
          <p:nvPr/>
        </p:nvSpPr>
        <p:spPr>
          <a:xfrm>
            <a:off x="2221310" y="2214172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C1752"/>
                </a:solidFill>
                <a:latin typeface="Montserrat" panose="00000500000000000000" pitchFamily="2" charset="0"/>
              </a:rPr>
              <a:t>+</a:t>
            </a:r>
            <a:endParaRPr lang="en-US" b="1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FB2CF1-B842-E181-7ED8-4C9DF2A77ADB}"/>
              </a:ext>
            </a:extLst>
          </p:cNvPr>
          <p:cNvSpPr txBox="1"/>
          <p:nvPr/>
        </p:nvSpPr>
        <p:spPr>
          <a:xfrm>
            <a:off x="325855" y="1446145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Montserrat" panose="00000500000000000000" pitchFamily="2" charset="0"/>
              </a:rPr>
              <a:t>Weight Update in Regular fine-Tuning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5B2E58-53A3-46C0-C0CA-0253DF4FAE97}"/>
              </a:ext>
            </a:extLst>
          </p:cNvPr>
          <p:cNvSpPr txBox="1"/>
          <p:nvPr/>
        </p:nvSpPr>
        <p:spPr>
          <a:xfrm>
            <a:off x="7414572" y="1393375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Montserrat" panose="00000500000000000000" pitchFamily="2" charset="0"/>
              </a:rPr>
              <a:t>Weight Update in LORA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BE7665D-A562-3180-8A8F-1AB03A7688F0}"/>
              </a:ext>
            </a:extLst>
          </p:cNvPr>
          <p:cNvSpPr/>
          <p:nvPr/>
        </p:nvSpPr>
        <p:spPr>
          <a:xfrm>
            <a:off x="8217310" y="1883974"/>
            <a:ext cx="1356852" cy="314632"/>
          </a:xfrm>
          <a:prstGeom prst="roundRect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Outputs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93F8D0B-C03F-167E-5262-59DF082D77E9}"/>
              </a:ext>
            </a:extLst>
          </p:cNvPr>
          <p:cNvSpPr/>
          <p:nvPr/>
        </p:nvSpPr>
        <p:spPr>
          <a:xfrm>
            <a:off x="8098435" y="4961886"/>
            <a:ext cx="1356852" cy="314632"/>
          </a:xfrm>
          <a:prstGeom prst="roundRect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Inputs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3A0B88-072D-4A1A-F961-ED278FDB30F1}"/>
              </a:ext>
            </a:extLst>
          </p:cNvPr>
          <p:cNvSpPr/>
          <p:nvPr/>
        </p:nvSpPr>
        <p:spPr>
          <a:xfrm>
            <a:off x="6436220" y="2709826"/>
            <a:ext cx="1643439" cy="1750142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Pretrained Weights </a:t>
            </a:r>
          </a:p>
          <a:p>
            <a:pPr algn="ctr"/>
            <a:r>
              <a:rPr lang="en-US" dirty="0">
                <a:latin typeface="Montserrat" panose="00000500000000000000" pitchFamily="2" charset="0"/>
              </a:rPr>
              <a:t>W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323005-6477-06C8-CE2C-109F6BBF7DB1}"/>
              </a:ext>
            </a:extLst>
          </p:cNvPr>
          <p:cNvCxnSpPr/>
          <p:nvPr/>
        </p:nvCxnSpPr>
        <p:spPr>
          <a:xfrm flipV="1">
            <a:off x="8008942" y="2264656"/>
            <a:ext cx="737420" cy="441527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AF3C68-8D13-E3B0-5587-C9CAD856815A}"/>
              </a:ext>
            </a:extLst>
          </p:cNvPr>
          <p:cNvCxnSpPr>
            <a:cxnSpLocks/>
          </p:cNvCxnSpPr>
          <p:nvPr/>
        </p:nvCxnSpPr>
        <p:spPr>
          <a:xfrm flipH="1" flipV="1">
            <a:off x="8087151" y="4348435"/>
            <a:ext cx="674279" cy="507804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BAF782-FF41-E324-ADB3-E34461C567AA}"/>
              </a:ext>
            </a:extLst>
          </p:cNvPr>
          <p:cNvCxnSpPr>
            <a:cxnSpLocks/>
          </p:cNvCxnSpPr>
          <p:nvPr/>
        </p:nvCxnSpPr>
        <p:spPr>
          <a:xfrm flipV="1">
            <a:off x="8976136" y="4416669"/>
            <a:ext cx="633027" cy="439570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90947D-FFB6-BF8C-9773-4578331E08E7}"/>
              </a:ext>
            </a:extLst>
          </p:cNvPr>
          <p:cNvCxnSpPr>
            <a:cxnSpLocks/>
          </p:cNvCxnSpPr>
          <p:nvPr/>
        </p:nvCxnSpPr>
        <p:spPr>
          <a:xfrm flipH="1" flipV="1">
            <a:off x="8855555" y="2276665"/>
            <a:ext cx="812938" cy="445987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BB63F36-E5DF-9167-0D98-AE45BA394D02}"/>
              </a:ext>
            </a:extLst>
          </p:cNvPr>
          <p:cNvSpPr txBox="1"/>
          <p:nvPr/>
        </p:nvSpPr>
        <p:spPr>
          <a:xfrm>
            <a:off x="8543165" y="2276665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C1752"/>
                </a:solidFill>
                <a:latin typeface="Montserrat" panose="00000500000000000000" pitchFamily="2" charset="0"/>
              </a:rPr>
              <a:t>+</a:t>
            </a:r>
            <a:endParaRPr lang="en-US" b="1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ECB830E5-DBA9-E276-4627-ECFF4A1A0F82}"/>
              </a:ext>
            </a:extLst>
          </p:cNvPr>
          <p:cNvSpPr/>
          <p:nvPr/>
        </p:nvSpPr>
        <p:spPr>
          <a:xfrm rot="10800000">
            <a:off x="9090946" y="2756430"/>
            <a:ext cx="1477053" cy="657803"/>
          </a:xfrm>
          <a:prstGeom prst="trapezoid">
            <a:avLst>
              <a:gd name="adj" fmla="val 56313"/>
            </a:avLst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BCF848D2-45BC-477D-0931-71F0B335E08F}"/>
              </a:ext>
            </a:extLst>
          </p:cNvPr>
          <p:cNvSpPr/>
          <p:nvPr/>
        </p:nvSpPr>
        <p:spPr>
          <a:xfrm>
            <a:off x="9057051" y="3726083"/>
            <a:ext cx="1576577" cy="657805"/>
          </a:xfrm>
          <a:prstGeom prst="trapezoid">
            <a:avLst>
              <a:gd name="adj" fmla="val 56313"/>
            </a:avLst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57E19D-AFEF-C1A7-D05C-C0E9C831985A}"/>
              </a:ext>
            </a:extLst>
          </p:cNvPr>
          <p:cNvSpPr txBox="1"/>
          <p:nvPr/>
        </p:nvSpPr>
        <p:spPr>
          <a:xfrm>
            <a:off x="9694471" y="291343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B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1AFE450-25CF-C47D-C597-93B2362087AE}"/>
              </a:ext>
            </a:extLst>
          </p:cNvPr>
          <p:cNvSpPr/>
          <p:nvPr/>
        </p:nvSpPr>
        <p:spPr>
          <a:xfrm rot="16200000">
            <a:off x="9691620" y="3008893"/>
            <a:ext cx="187888" cy="1051388"/>
          </a:xfrm>
          <a:prstGeom prst="leftBrace">
            <a:avLst>
              <a:gd name="adj1" fmla="val 80712"/>
              <a:gd name="adj2" fmla="val 50000"/>
            </a:avLst>
          </a:prstGeom>
          <a:ln>
            <a:solidFill>
              <a:srgbClr val="0C1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87C910-A23B-A110-0D90-C2AC91D9D9B6}"/>
              </a:ext>
            </a:extLst>
          </p:cNvPr>
          <p:cNvSpPr txBox="1"/>
          <p:nvPr/>
        </p:nvSpPr>
        <p:spPr>
          <a:xfrm>
            <a:off x="9785564" y="342728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C1752"/>
                </a:solidFill>
                <a:latin typeface="Montserrat" panose="00000500000000000000" pitchFamily="2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47B653-18EA-A44C-DE4B-034DDE50D792}"/>
                  </a:ext>
                </a:extLst>
              </p:cNvPr>
              <p:cNvSpPr txBox="1"/>
              <p:nvPr/>
            </p:nvSpPr>
            <p:spPr>
              <a:xfrm>
                <a:off x="4786193" y="1677364"/>
                <a:ext cx="31112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11CCDD"/>
                    </a:solidFill>
                    <a:latin typeface="Montserrat" panose="00000500000000000000" pitchFamily="2" charset="0"/>
                  </a:rPr>
                  <a:t>LORA matrices A &amp; B approximate the weights update matrix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11CCD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solidFill>
                          <a:srgbClr val="11CCD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1600" dirty="0">
                  <a:solidFill>
                    <a:srgbClr val="11CCDD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47B653-18EA-A44C-DE4B-034DDE50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193" y="1677364"/>
                <a:ext cx="3111205" cy="830997"/>
              </a:xfrm>
              <a:prstGeom prst="rect">
                <a:avLst/>
              </a:prstGeom>
              <a:blipFill>
                <a:blip r:embed="rId6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40B5F6-4237-9087-2C9A-FF26C654313F}"/>
              </a:ext>
            </a:extLst>
          </p:cNvPr>
          <p:cNvCxnSpPr>
            <a:cxnSpLocks/>
          </p:cNvCxnSpPr>
          <p:nvPr/>
        </p:nvCxnSpPr>
        <p:spPr>
          <a:xfrm flipV="1">
            <a:off x="4638413" y="2340681"/>
            <a:ext cx="698562" cy="1219640"/>
          </a:xfrm>
          <a:prstGeom prst="line">
            <a:avLst/>
          </a:prstGeom>
          <a:ln>
            <a:solidFill>
              <a:srgbClr val="11C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B22ED70-4F07-ECB5-F239-459A4AC41362}"/>
              </a:ext>
            </a:extLst>
          </p:cNvPr>
          <p:cNvCxnSpPr>
            <a:cxnSpLocks/>
          </p:cNvCxnSpPr>
          <p:nvPr/>
        </p:nvCxnSpPr>
        <p:spPr>
          <a:xfrm flipH="1" flipV="1">
            <a:off x="7465272" y="2242306"/>
            <a:ext cx="2108890" cy="892755"/>
          </a:xfrm>
          <a:prstGeom prst="line">
            <a:avLst/>
          </a:prstGeom>
          <a:ln>
            <a:solidFill>
              <a:srgbClr val="11C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0B4207-A5F7-3971-A614-029830E5E7A5}"/>
              </a:ext>
            </a:extLst>
          </p:cNvPr>
          <p:cNvCxnSpPr>
            <a:cxnSpLocks/>
          </p:cNvCxnSpPr>
          <p:nvPr/>
        </p:nvCxnSpPr>
        <p:spPr>
          <a:xfrm flipH="1" flipV="1">
            <a:off x="7499424" y="2276665"/>
            <a:ext cx="2035588" cy="1887968"/>
          </a:xfrm>
          <a:prstGeom prst="line">
            <a:avLst/>
          </a:prstGeom>
          <a:ln>
            <a:solidFill>
              <a:srgbClr val="11C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ADEAD5-1118-F0C7-A01E-976966A53EBC}"/>
              </a:ext>
            </a:extLst>
          </p:cNvPr>
          <p:cNvSpPr txBox="1"/>
          <p:nvPr/>
        </p:nvSpPr>
        <p:spPr>
          <a:xfrm>
            <a:off x="936084" y="5636629"/>
            <a:ext cx="74823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Ex: If ΔW has 10,000 rows and 20,000 columns, it stores 200,000,000 parameters. If we choose A and B with r=8, then A has 10,000 rows and 8 columns, and B has 8 rows and 20,000 columns, that's 10,000×8 + 8×20,000 = 240,000 parameters, which is 830× less than 200,000,000.</a:t>
            </a:r>
          </a:p>
        </p:txBody>
      </p:sp>
    </p:spTree>
    <p:extLst>
      <p:ext uri="{BB962C8B-B14F-4D97-AF65-F5344CB8AC3E}">
        <p14:creationId xmlns:p14="http://schemas.microsoft.com/office/powerpoint/2010/main" val="385399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41" grpId="0"/>
      <p:bldP spid="42" grpId="0" animBg="1"/>
      <p:bldP spid="44" grpId="0" animBg="1"/>
      <p:bldP spid="45" grpId="0"/>
      <p:bldP spid="46" grpId="0" animBg="1"/>
      <p:bldP spid="47" grpId="0"/>
      <p:bldP spid="48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5F115-80FB-0EA9-40B2-2971C591C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ABCA5-1363-96C7-78F2-080C5133D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E6F01-033D-08DD-A1A1-85F5B248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ABBF0BD-914F-9C7C-26A4-85678CBDD27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LORA Paper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996E6-E118-349C-6F38-8E33599486D9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E1A191E-D6F9-6836-5F15-D7266B64773A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267A1B-64F2-C6D9-D968-17D1B56E10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623" r="1908"/>
          <a:stretch/>
        </p:blipFill>
        <p:spPr>
          <a:xfrm>
            <a:off x="2863302" y="1267112"/>
            <a:ext cx="4768327" cy="5024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2B0A2B-11DD-12C6-56AE-0CCD3DD6230D}"/>
              </a:ext>
            </a:extLst>
          </p:cNvPr>
          <p:cNvSpPr txBox="1"/>
          <p:nvPr/>
        </p:nvSpPr>
        <p:spPr>
          <a:xfrm>
            <a:off x="845574" y="735487"/>
            <a:ext cx="696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Paper: </a:t>
            </a:r>
            <a:r>
              <a:rPr lang="en-US" dirty="0">
                <a:latin typeface="Montserrat" panose="00000500000000000000" pitchFamily="2" charset="0"/>
                <a:hlinkClick r:id="rId5"/>
              </a:rPr>
              <a:t>https://arxiv.org/abs/2106.09685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6AF0-0CF4-ABB8-037A-D0998A984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B922A8-EC48-22CB-152D-C3CD1BEBB2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CEB5E-713D-2766-FF0F-413CA269A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088B1-2734-5DA9-ACBA-B6E94377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7FC91-2467-0E02-B427-150BA64FCD0D}"/>
              </a:ext>
            </a:extLst>
          </p:cNvPr>
          <p:cNvSpPr txBox="1"/>
          <p:nvPr/>
        </p:nvSpPr>
        <p:spPr>
          <a:xfrm>
            <a:off x="550505" y="536130"/>
            <a:ext cx="4827739" cy="25545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60598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7BD0-78A8-2BBE-3C7D-92314FA0E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26EBD-BDB5-427E-1D36-270A6F63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7098"/>
          <a:stretch/>
        </p:blipFill>
        <p:spPr>
          <a:xfrm>
            <a:off x="0" y="0"/>
            <a:ext cx="12224773" cy="884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D8B4E-175A-732C-4CF7-D9ED068D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3124CA5-D7E0-26C3-9EFB-21C797393EF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Retrieval Augmented Generation (RAG)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7106C-923A-FD55-92A0-19D6161E6A69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E10EF-4180-36B2-28C8-BB36C6D6ED4E}"/>
              </a:ext>
            </a:extLst>
          </p:cNvPr>
          <p:cNvSpPr txBox="1"/>
          <p:nvPr/>
        </p:nvSpPr>
        <p:spPr>
          <a:xfrm>
            <a:off x="146982" y="805629"/>
            <a:ext cx="11898033" cy="12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RAG is a technique that combines retrieval-based systems with generative AI models. </a:t>
            </a:r>
          </a:p>
          <a:p>
            <a:r>
              <a:rPr lang="en-US" dirty="0"/>
              <a:t>It's commonly used to enhance the capabilities of LLMs by integrating external knowledge sources.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4DA290-CEB3-8CF9-22FD-BC9025B3DBD7}"/>
              </a:ext>
            </a:extLst>
          </p:cNvPr>
          <p:cNvSpPr txBox="1"/>
          <p:nvPr/>
        </p:nvSpPr>
        <p:spPr>
          <a:xfrm>
            <a:off x="546109" y="5026975"/>
            <a:ext cx="66635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ontserrat" panose="00000500000000000000" pitchFamily="2" charset="0"/>
              </a:rPr>
              <a:t>R </a:t>
            </a:r>
            <a:r>
              <a:rPr lang="en-US" sz="1400" dirty="0">
                <a:latin typeface="Montserrat" panose="00000500000000000000" pitchFamily="2" charset="0"/>
              </a:rPr>
              <a:t>Lookup the external source to retrieve the relevant information </a:t>
            </a:r>
          </a:p>
          <a:p>
            <a:r>
              <a:rPr lang="en-US" sz="1400" b="1" dirty="0">
                <a:latin typeface="Montserrat" panose="00000500000000000000" pitchFamily="2" charset="0"/>
              </a:rPr>
              <a:t>A </a:t>
            </a:r>
            <a:r>
              <a:rPr lang="en-US" sz="1400" dirty="0">
                <a:latin typeface="Montserrat" panose="00000500000000000000" pitchFamily="2" charset="0"/>
              </a:rPr>
              <a:t>Add the retrieved information to the user prompt </a:t>
            </a:r>
          </a:p>
          <a:p>
            <a:r>
              <a:rPr lang="en-US" sz="1400" b="1" dirty="0">
                <a:latin typeface="Montserrat" panose="00000500000000000000" pitchFamily="2" charset="0"/>
              </a:rPr>
              <a:t>G </a:t>
            </a:r>
            <a:r>
              <a:rPr lang="en-US" sz="1400" dirty="0">
                <a:latin typeface="Montserrat" panose="00000500000000000000" pitchFamily="2" charset="0"/>
              </a:rPr>
              <a:t>Use LLM to generate a response to the user prompt with the context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84C4FA-A281-15B3-22EE-644B3E86B304}"/>
              </a:ext>
            </a:extLst>
          </p:cNvPr>
          <p:cNvSpPr/>
          <p:nvPr/>
        </p:nvSpPr>
        <p:spPr>
          <a:xfrm>
            <a:off x="3671197" y="2082053"/>
            <a:ext cx="1749373" cy="711332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Retriever</a:t>
            </a:r>
          </a:p>
        </p:txBody>
      </p:sp>
      <p:pic>
        <p:nvPicPr>
          <p:cNvPr id="15" name="Graphic 14" descr="User outline">
            <a:extLst>
              <a:ext uri="{FF2B5EF4-FFF2-40B4-BE49-F238E27FC236}">
                <a16:creationId xmlns:a16="http://schemas.microsoft.com/office/drawing/2014/main" id="{286465FF-9476-D1A5-24AF-A7FCAEAC2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875" y="1888881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5FAAB6-4189-B26F-2FD0-03099520E959}"/>
              </a:ext>
            </a:extLst>
          </p:cNvPr>
          <p:cNvSpPr txBox="1"/>
          <p:nvPr/>
        </p:nvSpPr>
        <p:spPr>
          <a:xfrm>
            <a:off x="1709048" y="267568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6E48"/>
                </a:solidFill>
                <a:latin typeface="Montserrat" panose="00000500000000000000" pitchFamily="2" charset="0"/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9E02D-BABB-BACE-8A2B-6B4362E53961}"/>
              </a:ext>
            </a:extLst>
          </p:cNvPr>
          <p:cNvCxnSpPr>
            <a:cxnSpLocks/>
          </p:cNvCxnSpPr>
          <p:nvPr/>
        </p:nvCxnSpPr>
        <p:spPr>
          <a:xfrm>
            <a:off x="2478049" y="2447254"/>
            <a:ext cx="968486" cy="0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B4D13-EDED-BD10-EA71-8C29AC7A5D38}"/>
              </a:ext>
            </a:extLst>
          </p:cNvPr>
          <p:cNvSpPr txBox="1"/>
          <p:nvPr/>
        </p:nvSpPr>
        <p:spPr>
          <a:xfrm>
            <a:off x="2364187" y="204408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Prompt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40F6A-5B70-A056-44BA-14FD0CE4FFB3}"/>
              </a:ext>
            </a:extLst>
          </p:cNvPr>
          <p:cNvSpPr txBox="1"/>
          <p:nvPr/>
        </p:nvSpPr>
        <p:spPr>
          <a:xfrm>
            <a:off x="4263754" y="1476098"/>
            <a:ext cx="524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D56E48"/>
                </a:solidFill>
                <a:latin typeface="Montserrat" panose="00000500000000000000" pitchFamily="2" charset="0"/>
              </a:rPr>
              <a:t>R</a:t>
            </a:r>
            <a:endParaRPr lang="en-US" b="1" dirty="0">
              <a:solidFill>
                <a:srgbClr val="D56E48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B9117B-ABB1-D5C8-5E04-36D5BC890269}"/>
              </a:ext>
            </a:extLst>
          </p:cNvPr>
          <p:cNvCxnSpPr>
            <a:cxnSpLocks/>
          </p:cNvCxnSpPr>
          <p:nvPr/>
        </p:nvCxnSpPr>
        <p:spPr>
          <a:xfrm>
            <a:off x="5644290" y="2461659"/>
            <a:ext cx="2123514" cy="0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98ABE6-0E3E-E0B1-AB8F-246AF7228672}"/>
              </a:ext>
            </a:extLst>
          </p:cNvPr>
          <p:cNvSpPr txBox="1"/>
          <p:nvPr/>
        </p:nvSpPr>
        <p:spPr>
          <a:xfrm>
            <a:off x="5530428" y="205848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Prompt + Context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621731-7DDD-EB66-A8D0-3D722C832BD6}"/>
              </a:ext>
            </a:extLst>
          </p:cNvPr>
          <p:cNvCxnSpPr>
            <a:cxnSpLocks/>
          </p:cNvCxnSpPr>
          <p:nvPr/>
        </p:nvCxnSpPr>
        <p:spPr>
          <a:xfrm>
            <a:off x="9004684" y="2461476"/>
            <a:ext cx="968486" cy="0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27F5A2-3784-CD09-2D63-4CF76CEFFB52}"/>
              </a:ext>
            </a:extLst>
          </p:cNvPr>
          <p:cNvSpPr txBox="1"/>
          <p:nvPr/>
        </p:nvSpPr>
        <p:spPr>
          <a:xfrm>
            <a:off x="8890822" y="2058304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54505-3A6F-0E60-1C57-5CEAD15C2B49}"/>
              </a:ext>
            </a:extLst>
          </p:cNvPr>
          <p:cNvSpPr txBox="1"/>
          <p:nvPr/>
        </p:nvSpPr>
        <p:spPr>
          <a:xfrm>
            <a:off x="6351525" y="1461693"/>
            <a:ext cx="53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D56E48"/>
                </a:solidFill>
                <a:latin typeface="Montserrat" panose="00000500000000000000" pitchFamily="2" charset="0"/>
              </a:rPr>
              <a:t>A</a:t>
            </a:r>
            <a:endParaRPr lang="en-US" b="1" dirty="0">
              <a:solidFill>
                <a:srgbClr val="D56E48"/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161D3-4764-5F10-D925-C68A1AFA7BBD}"/>
              </a:ext>
            </a:extLst>
          </p:cNvPr>
          <p:cNvSpPr txBox="1"/>
          <p:nvPr/>
        </p:nvSpPr>
        <p:spPr>
          <a:xfrm>
            <a:off x="8086446" y="1476097"/>
            <a:ext cx="53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D56E48"/>
                </a:solidFill>
                <a:latin typeface="Montserrat" panose="00000500000000000000" pitchFamily="2" charset="0"/>
              </a:rPr>
              <a:t>G</a:t>
            </a:r>
            <a:endParaRPr lang="en-US" b="1" dirty="0">
              <a:solidFill>
                <a:srgbClr val="D56E48"/>
              </a:solidFill>
              <a:latin typeface="Montserrat" panose="00000500000000000000" pitchFamily="2" charset="0"/>
            </a:endParaRPr>
          </a:p>
        </p:txBody>
      </p:sp>
      <p:pic>
        <p:nvPicPr>
          <p:cNvPr id="29" name="Graphic 28" descr="Database with solid fill">
            <a:extLst>
              <a:ext uri="{FF2B5EF4-FFF2-40B4-BE49-F238E27FC236}">
                <a16:creationId xmlns:a16="http://schemas.microsoft.com/office/drawing/2014/main" id="{AA4FF6DD-8A88-B60C-8368-5FA30DFA9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5651" y="3370248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2D51BAF-562F-800B-903F-44130EA9E191}"/>
              </a:ext>
            </a:extLst>
          </p:cNvPr>
          <p:cNvSpPr txBox="1"/>
          <p:nvPr/>
        </p:nvSpPr>
        <p:spPr>
          <a:xfrm>
            <a:off x="3468218" y="4133751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6E48"/>
                </a:solidFill>
                <a:latin typeface="Montserrat" panose="00000500000000000000" pitchFamily="2" charset="0"/>
              </a:rPr>
              <a:t>Database (context)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690392-3B5F-8F4A-8C50-4AA8A4546BAC}"/>
              </a:ext>
            </a:extLst>
          </p:cNvPr>
          <p:cNvCxnSpPr>
            <a:cxnSpLocks/>
          </p:cNvCxnSpPr>
          <p:nvPr/>
        </p:nvCxnSpPr>
        <p:spPr>
          <a:xfrm>
            <a:off x="4372657" y="2860350"/>
            <a:ext cx="0" cy="580142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7D511F-3211-44B3-355D-4AA7292D4AE6}"/>
              </a:ext>
            </a:extLst>
          </p:cNvPr>
          <p:cNvSpPr txBox="1"/>
          <p:nvPr/>
        </p:nvSpPr>
        <p:spPr>
          <a:xfrm>
            <a:off x="3387220" y="29608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Search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DB5F36-EB68-E34B-889A-64174630BBDF}"/>
              </a:ext>
            </a:extLst>
          </p:cNvPr>
          <p:cNvCxnSpPr>
            <a:cxnSpLocks/>
          </p:cNvCxnSpPr>
          <p:nvPr/>
        </p:nvCxnSpPr>
        <p:spPr>
          <a:xfrm flipV="1">
            <a:off x="4808354" y="2881284"/>
            <a:ext cx="0" cy="487579"/>
          </a:xfrm>
          <a:prstGeom prst="straightConnector1">
            <a:avLst/>
          </a:prstGeom>
          <a:ln w="3810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8E72D74-115E-69A8-9337-22C6AB5CD12B}"/>
              </a:ext>
            </a:extLst>
          </p:cNvPr>
          <p:cNvSpPr txBox="1"/>
          <p:nvPr/>
        </p:nvSpPr>
        <p:spPr>
          <a:xfrm>
            <a:off x="4929890" y="295231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Fetch</a:t>
            </a:r>
          </a:p>
        </p:txBody>
      </p:sp>
      <p:pic>
        <p:nvPicPr>
          <p:cNvPr id="38" name="Graphic 37" descr="Left Brain with solid fill">
            <a:extLst>
              <a:ext uri="{FF2B5EF4-FFF2-40B4-BE49-F238E27FC236}">
                <a16:creationId xmlns:a16="http://schemas.microsoft.com/office/drawing/2014/main" id="{0EDC018B-B64F-CA03-9392-314BC3B8B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2037" y="1929751"/>
            <a:ext cx="1063450" cy="10634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BA8A28D-5888-1F3F-031A-9A30D8865F19}"/>
              </a:ext>
            </a:extLst>
          </p:cNvPr>
          <p:cNvSpPr txBox="1"/>
          <p:nvPr/>
        </p:nvSpPr>
        <p:spPr>
          <a:xfrm>
            <a:off x="8047853" y="28159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56E48"/>
                </a:solidFill>
                <a:latin typeface="Montserrat" panose="00000500000000000000" pitchFamily="2" charset="0"/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46549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3" grpId="0" animBg="1"/>
      <p:bldP spid="16" grpId="0"/>
      <p:bldP spid="19" grpId="0"/>
      <p:bldP spid="20" grpId="0"/>
      <p:bldP spid="22" grpId="0"/>
      <p:bldP spid="24" grpId="0"/>
      <p:bldP spid="26" grpId="0"/>
      <p:bldP spid="27" grpId="0"/>
      <p:bldP spid="30" grpId="0"/>
      <p:bldP spid="32" grpId="0"/>
      <p:bldP spid="35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9C46-4F03-9C45-AD6F-583B3961C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96CE21-1B93-0BE7-236C-89BB4E7C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A2D14-1F09-C1AE-9EC6-59CAC4C7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CEB80E-B0D0-74E3-4D97-28BB4FE911A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Retrieval Augmented Generation (RAG)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1BD2C-03E2-FD3A-9A0B-9104C55083A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6C7286-07B0-61A9-64EE-22EA5500D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263654"/>
              </p:ext>
            </p:extLst>
          </p:nvPr>
        </p:nvGraphicFramePr>
        <p:xfrm>
          <a:off x="271942" y="1342849"/>
          <a:ext cx="11345536" cy="465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6F936CC-D14B-415F-3823-24C5617B51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5780" y="712087"/>
            <a:ext cx="5086523" cy="18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5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940DA-8FE3-9288-D137-6B7422E9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07338-1609-A18A-525C-DDE91DD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87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9D145-BB1F-E3F6-B76D-87D5FAE7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B10F8D3-4539-D8DF-E33E-A228DCC1025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Why use RAG?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1622A-9D4C-36A4-FCC1-AF553E3782C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51E395-5384-F935-F7A1-81FE822447B3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F0CBCB6-D6CA-2DD7-F245-FE8F3ABE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441444"/>
              </p:ext>
            </p:extLst>
          </p:nvPr>
        </p:nvGraphicFramePr>
        <p:xfrm>
          <a:off x="907862" y="457942"/>
          <a:ext cx="10376274" cy="5029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4061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166C-A1A8-8EBF-5BA0-C5984770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DF0EF-257F-E1CF-2E29-5C4DA854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87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0CF64-51EF-8043-95FC-842791F5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2534762-8915-5D4A-F17D-DEE8D0CD6457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Fine-tuning Vs. RAG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0C221-3D67-C511-EC66-F637595B33A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FC18AD-A1E1-5606-0CA0-F3029B8A5A69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C156E-F5C6-0B07-00BD-BA663168F77F}"/>
              </a:ext>
            </a:extLst>
          </p:cNvPr>
          <p:cNvSpPr txBox="1"/>
          <p:nvPr/>
        </p:nvSpPr>
        <p:spPr>
          <a:xfrm>
            <a:off x="3202" y="845706"/>
            <a:ext cx="12224773" cy="590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Custom GPTs are typically built using Retrieval-Augmented Generation (RAG) rather than fine-tuning.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7031A9-C5FB-98AD-669B-58490E1D8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441620"/>
              </p:ext>
            </p:extLst>
          </p:nvPr>
        </p:nvGraphicFramePr>
        <p:xfrm>
          <a:off x="64433" y="1294174"/>
          <a:ext cx="11824987" cy="3630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3425">
                  <a:extLst>
                    <a:ext uri="{9D8B030D-6E8A-4147-A177-3AD203B41FA5}">
                      <a16:colId xmlns:a16="http://schemas.microsoft.com/office/drawing/2014/main" val="2620839592"/>
                    </a:ext>
                  </a:extLst>
                </a:gridCol>
                <a:gridCol w="4444181">
                  <a:extLst>
                    <a:ext uri="{9D8B030D-6E8A-4147-A177-3AD203B41FA5}">
                      <a16:colId xmlns:a16="http://schemas.microsoft.com/office/drawing/2014/main" val="445722314"/>
                    </a:ext>
                  </a:extLst>
                </a:gridCol>
                <a:gridCol w="6147381">
                  <a:extLst>
                    <a:ext uri="{9D8B030D-6E8A-4147-A177-3AD203B41FA5}">
                      <a16:colId xmlns:a16="http://schemas.microsoft.com/office/drawing/2014/main" val="1985706799"/>
                    </a:ext>
                  </a:extLst>
                </a:gridCol>
              </a:tblGrid>
              <a:tr h="2327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Montserrat" panose="00000500000000000000" pitchFamily="2" charset="0"/>
                        </a:rPr>
                        <a:t>Aspect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Montserrat" panose="00000500000000000000" pitchFamily="2" charset="0"/>
                        </a:rPr>
                        <a:t>Fine-Tuning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Montserrat" panose="00000500000000000000" pitchFamily="2" charset="0"/>
                        </a:rPr>
                        <a:t>Retrieval-Augmented Generation (RAG)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706270213"/>
                  </a:ext>
                </a:extLst>
              </a:tr>
              <a:tr h="3862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effectLst/>
                          <a:latin typeface="Montserrat" panose="00000500000000000000" pitchFamily="2" charset="0"/>
                        </a:rPr>
                        <a:t>What It 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Training the base model (e.g., GPT) on a specific dataset to adapt it to a particular use case.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Combines GPT's language generation with a retrieval mechanism that fetches external information.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4238248173"/>
                  </a:ext>
                </a:extLst>
              </a:tr>
              <a:tr h="2664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effectLst/>
                          <a:latin typeface="Montserrat" panose="00000500000000000000" pitchFamily="2" charset="0"/>
                        </a:rPr>
                        <a:t>How It Works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Provide a labeled dataset tailored to your task.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A document or database is indexed using a vector database.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3433075324"/>
                  </a:ext>
                </a:extLst>
              </a:tr>
              <a:tr h="266468">
                <a:tc>
                  <a:txBody>
                    <a:bodyPr/>
                    <a:lstStyle/>
                    <a:p>
                      <a:pPr algn="l" fontAlgn="ctr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Retrain the model using this data, updating its weights.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When queried, retrieves the most relevant chunks using similarity search.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3023319182"/>
                  </a:ext>
                </a:extLst>
              </a:tr>
              <a:tr h="307057">
                <a:tc>
                  <a:txBody>
                    <a:bodyPr/>
                    <a:lstStyle/>
                    <a:p>
                      <a:pPr algn="l" fontAlgn="ctr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GPT generates responses by combining retrieved information with general knowledge.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951451810"/>
                  </a:ext>
                </a:extLst>
              </a:tr>
              <a:tr h="30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effectLst/>
                          <a:latin typeface="Montserrat" panose="00000500000000000000" pitchFamily="2" charset="0"/>
                        </a:rPr>
                        <a:t>Use Case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Useful for well-structured, high-quality datasets and niche understanding.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Ideal for applications requiring up-to-date or domain-specific knowledge without retraining.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1014829618"/>
                  </a:ext>
                </a:extLst>
              </a:tr>
              <a:tr h="204921">
                <a:tc>
                  <a:txBody>
                    <a:bodyPr/>
                    <a:lstStyle/>
                    <a:p>
                      <a:pPr algn="l" fontAlgn="ctr"/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Requires compute resources and training expertise.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3201459173"/>
                  </a:ext>
                </a:extLst>
              </a:tr>
              <a:tr h="2664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effectLst/>
                          <a:latin typeface="Montserrat" panose="00000500000000000000" pitchFamily="2" charset="0"/>
                        </a:rPr>
                        <a:t>Advantages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Deeply integrates the knowledge from the dataset.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Does not require retraining the model; integrates external knowledge.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2516522285"/>
                  </a:ext>
                </a:extLst>
              </a:tr>
              <a:tr h="266468">
                <a:tc>
                  <a:txBody>
                    <a:bodyPr/>
                    <a:lstStyle/>
                    <a:p>
                      <a:pPr algn="l" fontAlgn="ctr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Easier to maintain; data can be updated without modifying the model.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1234018615"/>
                  </a:ext>
                </a:extLst>
              </a:tr>
              <a:tr h="143962">
                <a:tc>
                  <a:txBody>
                    <a:bodyPr/>
                    <a:lstStyle/>
                    <a:p>
                      <a:pPr algn="l" fontAlgn="ctr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Cost-effective compared to fine-tuning.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239066925"/>
                  </a:ext>
                </a:extLst>
              </a:tr>
              <a:tr h="2049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effectLst/>
                          <a:latin typeface="Montserrat" panose="00000500000000000000" pitchFamily="2" charset="0"/>
                        </a:rPr>
                        <a:t>Drawbacks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Expensive and time-consuming.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Relies on the quality of the retrieval system and indexed data.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499839283"/>
                  </a:ext>
                </a:extLst>
              </a:tr>
              <a:tr h="307057">
                <a:tc>
                  <a:txBody>
                    <a:bodyPr/>
                    <a:lstStyle/>
                    <a:p>
                      <a:pPr algn="l" fontAlgn="ctr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Locks the model into a specific knowledge set, limiting flexibility for dynamic or broad queries.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Montserrat" panose="00000500000000000000" pitchFamily="2" charset="0"/>
                        </a:rPr>
                        <a:t>Retrieval may fail if documents are poorly indexed or irrelevant data is fetched.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550" marR="1550" marT="1550" marB="0" anchor="ctr"/>
                </a:tc>
                <a:extLst>
                  <a:ext uri="{0D108BD9-81ED-4DB2-BD59-A6C34878D82A}">
                    <a16:rowId xmlns:a16="http://schemas.microsoft.com/office/drawing/2014/main" val="58816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996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9D93E-19C6-6B0F-291E-78CD2F271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C22B3C-5D57-2598-8BBF-297439A129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45F45-6F07-6AA3-D4E8-BD2093F2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8D94DB-FEA8-FEDA-E7B7-90B7CC28CC1C}"/>
              </a:ext>
            </a:extLst>
          </p:cNvPr>
          <p:cNvSpPr/>
          <p:nvPr/>
        </p:nvSpPr>
        <p:spPr>
          <a:xfrm>
            <a:off x="293915" y="793804"/>
            <a:ext cx="53044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PRACTICAL EXAMPLE: GENAI FOR COMPETITOR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33F59-4036-BD6F-A447-B4E0E654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7037-CF3E-34E6-8BA8-026B9BDD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F6F001-79F3-0415-52AA-6C3021B4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70A9A-6D64-6DB9-F27A-F6FF596F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4D7A09A-6C79-7DB6-F19B-912F78113CB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Financial Planning and Analysis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FDCCC5-0899-ABF3-4E60-0169CF6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22" y="777040"/>
            <a:ext cx="11214759" cy="214964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0B0F0"/>
              </a:buClr>
            </a:pPr>
            <a:r>
              <a:rPr lang="en-US" sz="1800" dirty="0">
                <a:latin typeface="Montserrat" panose="00000500000000000000" pitchFamily="2" charset="0"/>
              </a:rPr>
              <a:t>Financial Planning and Analysis (FP&amp;A) is a critical business function that focuses on providing financial insights to support decision-making and drive a company’s strategic objectives. </a:t>
            </a:r>
          </a:p>
          <a:p>
            <a:pPr>
              <a:buClr>
                <a:srgbClr val="00B0F0"/>
              </a:buClr>
            </a:pPr>
            <a:r>
              <a:rPr lang="en-US" sz="1800" dirty="0">
                <a:latin typeface="Montserrat" panose="00000500000000000000" pitchFamily="2" charset="0"/>
              </a:rPr>
              <a:t>It involves analyzing financial data, forecasting future financial performance, budgeting, and offering recommendations to enhance financial health and operational efficiency.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59902-B05D-4B6A-D257-6B812242BD6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F59B84-8208-9C18-8021-66C210657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051089"/>
              </p:ext>
            </p:extLst>
          </p:nvPr>
        </p:nvGraphicFramePr>
        <p:xfrm>
          <a:off x="202944" y="417286"/>
          <a:ext cx="11653703" cy="6242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4889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A93B0-B7A6-F7F7-2245-043E6D23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B3081-48CD-AA00-F377-97724B56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6E6C0-AD73-D375-AEA8-31A58C7A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B13DC28-8935-6DEB-C9E9-FDD8D841C03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Practical Example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584AE-D8B4-970A-865F-B0DBF838B72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0CFE5-B49F-E281-D2D6-0F2667D6B923}"/>
              </a:ext>
            </a:extLst>
          </p:cNvPr>
          <p:cNvSpPr txBox="1"/>
          <p:nvPr/>
        </p:nvSpPr>
        <p:spPr>
          <a:xfrm>
            <a:off x="0" y="844189"/>
            <a:ext cx="12037278" cy="2119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objective of this practical project is to design and develop a custom GPT tailored to analyze and compare financial documents, with a primary focus on 10-K reports.</a:t>
            </a:r>
          </a:p>
          <a:p>
            <a:r>
              <a:rPr lang="en-US" dirty="0"/>
              <a:t>The GPT will extract and compare key financial metrics, perform SWOT analyses for each company, evaluate marketing strategies, and provide actionable recommendations.</a:t>
            </a:r>
          </a:p>
          <a:p>
            <a:r>
              <a:rPr lang="en-US" dirty="0"/>
              <a:t>This tool aims to streamline financial analysis and offer valuable insights to guide strategic decision-making.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F37143-76CF-B03F-DD2D-749F76AFC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3"/>
          <a:stretch/>
        </p:blipFill>
        <p:spPr bwMode="auto">
          <a:xfrm>
            <a:off x="1176087" y="2852657"/>
            <a:ext cx="4117473" cy="249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004146-1AC6-650E-544A-016ED1BB8CB6}"/>
              </a:ext>
            </a:extLst>
          </p:cNvPr>
          <p:cNvSpPr txBox="1"/>
          <p:nvPr/>
        </p:nvSpPr>
        <p:spPr>
          <a:xfrm>
            <a:off x="1995888" y="6437763"/>
            <a:ext cx="6853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  <a:hlinkClick r:id="rId5"/>
              </a:rPr>
              <a:t>https://commons.wikimedia.org/wiki/File:Lowe%27s_Home_Improvement_02.JPG</a:t>
            </a:r>
            <a:endParaRPr lang="en-US" sz="1200" dirty="0">
              <a:latin typeface="Montserrat" panose="00000500000000000000" pitchFamily="2" charset="0"/>
            </a:endParaRPr>
          </a:p>
          <a:p>
            <a:endParaRPr lang="en-US" sz="1200" dirty="0">
              <a:latin typeface="Montserrat" panose="000005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232381-26F6-8240-2CCA-85DD1182E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36"/>
          <a:stretch/>
        </p:blipFill>
        <p:spPr bwMode="auto">
          <a:xfrm>
            <a:off x="6233652" y="2852657"/>
            <a:ext cx="4483510" cy="249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76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0EA98-BBF1-DEC2-2532-6874EA25C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5618E-934B-1280-6611-27CCCD9E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CE32B-1FE1-082D-CF99-31CD4C0D06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B7C584F-3429-F580-74BC-4492323233F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10-K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43C45-8F43-8846-5544-F7E5E4497BB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40EDB-F3E2-577B-857F-13F6D4E4D91F}"/>
              </a:ext>
            </a:extLst>
          </p:cNvPr>
          <p:cNvSpPr txBox="1"/>
          <p:nvPr/>
        </p:nvSpPr>
        <p:spPr>
          <a:xfrm>
            <a:off x="0" y="844189"/>
            <a:ext cx="12037278" cy="2119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 10-K report, also known as Form 10-K, is a yearly report that summarizes a public company's financial performance. The U.S. Securities and Exchange Commission (SEC) requires all public companies to file a 10-K.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1ED76-A41A-45B1-0269-9B05BCC9B67B}"/>
              </a:ext>
            </a:extLst>
          </p:cNvPr>
          <p:cNvSpPr txBox="1"/>
          <p:nvPr/>
        </p:nvSpPr>
        <p:spPr>
          <a:xfrm>
            <a:off x="1322440" y="5688868"/>
            <a:ext cx="10220632" cy="1338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84A95-E2C3-C87B-24C9-620533ED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31" y="1671484"/>
            <a:ext cx="4441242" cy="4824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DD098-63F1-AC48-CC70-93D0C0460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21" y="1716432"/>
            <a:ext cx="3997203" cy="45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1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49C0-D8D4-AFDB-168F-B1487ABC3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2B6C1-D059-D5C5-80F1-9FC44708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648AD-CB07-9612-2471-82224002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915445D8-514E-0A51-1D86-2804C5E50283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Live Demo: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018E5-F22F-E514-3FB4-7F054FB8368F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4F6E0-64B1-54EE-45DC-D4F039557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30" y="2582389"/>
            <a:ext cx="8061490" cy="4014622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DF49AE-F9CD-7626-B94C-166BD7DCD58B}"/>
              </a:ext>
            </a:extLst>
          </p:cNvPr>
          <p:cNvSpPr txBox="1"/>
          <p:nvPr/>
        </p:nvSpPr>
        <p:spPr>
          <a:xfrm>
            <a:off x="3450749" y="975169"/>
            <a:ext cx="4341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1799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DDB64-69F6-BF65-0D08-248027514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D6CF0A-E53E-3EEC-F880-CAAEB528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7D9246-D56A-FD31-C896-7EBA6E96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9C9C699B-319B-DCD0-9538-3DC09673E75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GenAI</a:t>
            </a:r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Financial KPIs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1DD24-2422-7914-080F-AB7A7E11813F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DD9EB60-57D0-A225-192B-6D32C9EA5460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218192-B8B9-9458-7866-06A53E2E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297" y="1111439"/>
            <a:ext cx="9659406" cy="49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2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D256B-885E-61AB-0FD1-CFFCE71A4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7FFDA-A483-F918-BEF9-0BFA23EB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1AF5E-7AFB-1C2D-1E86-85327BC11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11BB8FC-226F-E079-2B00-D8A84F87902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Sanity Check!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CECFE-C84D-B383-9BA1-F6EC7702B06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AF2A19-DE79-4111-CC1F-F99C4E7ED331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630F3-274C-CDAB-28F7-F2CC57B3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39"/>
          <a:stretch/>
        </p:blipFill>
        <p:spPr>
          <a:xfrm>
            <a:off x="-3202" y="1683370"/>
            <a:ext cx="6936105" cy="2862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AE716-AC12-01E5-585C-E090EE2D7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983" y="1703561"/>
            <a:ext cx="4964418" cy="32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73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29448-A070-268B-511A-45E045B0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354538-A664-2312-45B3-BC5D5981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95393-0FD4-714E-B689-DD3C3260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33F03E6-95B9-C486-6104-619CD362330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Visualize Financial KPIs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379EF-274E-A2DA-D0D4-C5A8F35F739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FFA3905-D507-AB3B-F384-94E83D284C05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D46E9-3504-73B4-794E-D6CD9F774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816" y="907669"/>
            <a:ext cx="5903196" cy="544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7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ED110-7F90-4624-0466-D1A2D8112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BD770-05D1-9699-C7E9-B2DCCF9F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7CA5B-7A97-FA83-B4D5-E56AFFDC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CA67144E-B50C-8AA7-8869-25CE14F36E5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SWOT Analysis – GPT Run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51532-C9C0-8F27-0ED2-30575D3180B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C370B0A-04EF-56AB-3C83-65954E7457CD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AD39D-4E5A-F421-79D9-A605BE760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09" y="982487"/>
            <a:ext cx="4580413" cy="5106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B0B3F3-5115-DC55-00A1-E69B87E6D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60" y="982487"/>
            <a:ext cx="5024975" cy="51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20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213A1-60D7-8970-FD02-D8E7329D1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D9E97-BC51-8848-5CC3-54EC90EC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F2CE8-1B34-06EB-F23B-7829DA39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388D31E-F057-D3BD-453E-D972B17C517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SWOT Analysis – GPT Run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754CB-FDC2-9C8F-CCD0-40E173748D21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535422-FC4D-4E70-C2A5-36D9BFE1321F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338AD7-72C2-A46D-5B66-3DC5254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4" t="14844" r="7874"/>
          <a:stretch/>
        </p:blipFill>
        <p:spPr>
          <a:xfrm>
            <a:off x="346404" y="837193"/>
            <a:ext cx="5321432" cy="264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6AC685-1259-BB38-1876-2E165773B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772" y="957884"/>
            <a:ext cx="6016050" cy="2576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B99CF-FA6A-C54E-17F4-92B8D65A4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44" y="3699312"/>
            <a:ext cx="5321432" cy="2200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9DE54-687B-B420-A6CB-96121E5CF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936" y="3512321"/>
            <a:ext cx="5603764" cy="238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0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FFD0-6417-D023-4AB8-2E3A7655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B008E-890B-31C0-F4D0-129A9D9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CC4F0-B9B6-0858-AE3C-3686499F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4E499D4F-7DB3-EFAA-2FD6-5C31D2799EB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 Customer Segment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6EBB47-721D-0194-B72C-AF34CFB24E3F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2376E6-CBEF-05A0-D79B-A06BF5413A24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16569E-4F33-1E28-F72D-B8D2FBAA2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" y="1098737"/>
            <a:ext cx="5807307" cy="443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74509-F72B-33D1-A5A1-6A66BD6456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088" r="9013"/>
          <a:stretch/>
        </p:blipFill>
        <p:spPr>
          <a:xfrm>
            <a:off x="5857724" y="1328926"/>
            <a:ext cx="5303868" cy="42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42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28A1D-3B2B-A0A0-9CCB-39F39A77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67623-C738-917F-2DAB-18219955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4686-B9AC-C497-297A-56001C29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190254B-832D-4BFA-7749-023057F7508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Marketing – GPT Run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FAC2F-56B5-7DBC-F890-BBA18DD4868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6D88DE-DBCC-0731-9293-BE774139E096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CD7E12-BA66-5F98-26D5-54C09BBFC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48" y="959423"/>
            <a:ext cx="4952169" cy="4808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B79910-0ADB-BF52-F13F-9CDC3ABABF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88"/>
          <a:stretch/>
        </p:blipFill>
        <p:spPr>
          <a:xfrm>
            <a:off x="6368558" y="1078159"/>
            <a:ext cx="4722182" cy="49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B7DB-BCBE-A828-1B29-59CE5F63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A00F3E-34E9-EDA7-FF70-CABCEB35A8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C6366-2BB7-A9D3-A415-8E7549D9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76AE06-3115-7DF7-7BB6-4939E913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EAE293-510B-072A-C668-B137445BB665}"/>
              </a:ext>
            </a:extLst>
          </p:cNvPr>
          <p:cNvSpPr txBox="1"/>
          <p:nvPr/>
        </p:nvSpPr>
        <p:spPr>
          <a:xfrm>
            <a:off x="550505" y="536130"/>
            <a:ext cx="4827739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INTRODUCTION TO COMPETITOR ANALYSIS</a:t>
            </a:r>
          </a:p>
        </p:txBody>
      </p:sp>
    </p:spTree>
    <p:extLst>
      <p:ext uri="{BB962C8B-B14F-4D97-AF65-F5344CB8AC3E}">
        <p14:creationId xmlns:p14="http://schemas.microsoft.com/office/powerpoint/2010/main" val="226631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B9E70-31E4-D938-A750-C5DA0DBAB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94B54-1BCB-715B-C8A1-0BE4CB17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C9476-4980-4B3E-A2C8-1D261BF441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7B3CB6E-17B6-1257-18F4-156434F2ECD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Marketing – GPT Run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AB074-C2D8-8EF7-B927-065891C24131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F058EF7-8A57-C2CE-2978-619B048DF1CD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37A47-E7DE-BB51-3614-956C33E1E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7" y="1128583"/>
            <a:ext cx="10921965" cy="51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7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41409-E733-5E9E-BADC-3B9B61FF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F5BBC-9B62-D1AB-1841-8D7BB69A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EFD881-8340-73DA-089E-C3B87CEB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D7AA989-2686-A74D-CF79-00AA9C05AC1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Marketing – Recommendations for Lowe’s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44F1E-FD08-8935-E7D8-049DA087634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A079CE-E98C-2AEA-5810-D539BE7491ED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69604-5BB1-7D92-3315-DDD9A86C7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62" y="932026"/>
            <a:ext cx="5464033" cy="453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00970-89FA-09A0-4048-E3E12454E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157" y="1047750"/>
            <a:ext cx="5662841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3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D6FD8-AE7B-E651-4EE7-9E750DCCE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D206C-6053-2357-A7B6-834F962F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5C141-790C-29E2-F496-1F75458F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3F837B7-E5BE-CCF3-E931-349D29E9EA67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Financial Health – Part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067EE-1D5C-56D9-8A2A-14034FFE6EB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62A95B5-5F0E-CD49-7E9D-9F7981BC58F6}"/>
              </a:ext>
            </a:extLst>
          </p:cNvPr>
          <p:cNvSpPr txBox="1">
            <a:spLocks/>
          </p:cNvSpPr>
          <p:nvPr/>
        </p:nvSpPr>
        <p:spPr>
          <a:xfrm>
            <a:off x="2565456" y="2561995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4A354-DA23-E32A-4E17-42C70D902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41" y="1764756"/>
            <a:ext cx="5686571" cy="3328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E1DEE-FE79-A12A-F8C2-520DE53EB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273" y="1760634"/>
            <a:ext cx="5917251" cy="34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E66AB-B04A-A5D5-F45C-E8ED2B733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83378-57A9-2A3C-5B62-A287DFE2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3AE38B-C083-5962-8A12-FA2D1D04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65320EB-7B4A-B38E-FB44-77AF8009354E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Financial Health – Part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FDAC1-6367-ABC0-674D-E9281D755AA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1E31461-25AB-26DC-9F99-F98D3120270B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4C791C-B9F4-CAD7-06D2-9172E3F3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63"/>
          <a:stretch/>
        </p:blipFill>
        <p:spPr>
          <a:xfrm>
            <a:off x="180799" y="1735095"/>
            <a:ext cx="5660518" cy="3815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79D718-4B2E-131B-7AA0-B04CBA5DD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998" y="1853538"/>
            <a:ext cx="5786741" cy="36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70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D1BA-BA6D-71F1-6A1F-EA98E2CF1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3B551A-2537-CBB4-AB34-F3DC78F7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7B57F2-7D9F-CA6C-ABC9-B239FB95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68AD6F7-D60B-4612-B7E0-E96D0D09A78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Growth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B0EC1-41AE-2F86-F4A8-E6DF9712941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1FC44BB-5825-F1C5-8304-432A5C47099B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5AE9AA-005D-D7AD-BA19-38F91F42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08" y="831443"/>
            <a:ext cx="4574672" cy="52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58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692FC-82BD-B0DC-1BAE-007661DC4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B4EC1-5C10-2239-09E2-983ED093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B85F09-4E7D-372F-1BC5-223B321C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E1B111F-DFE4-4601-AC28-26641228F683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Supply 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08200-16BC-C600-019A-61C2997DD59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A7F069-73A8-0300-B158-8C8EAD10F381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A diagram of distribution centers&#10;&#10;Description automatically generated">
            <a:extLst>
              <a:ext uri="{FF2B5EF4-FFF2-40B4-BE49-F238E27FC236}">
                <a16:creationId xmlns:a16="http://schemas.microsoft.com/office/drawing/2014/main" id="{DDE0B0C2-D387-DD34-2ED8-4A1234718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4" y="1672870"/>
            <a:ext cx="5241726" cy="3129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FBBF92-E58F-E97F-D962-74F5F3F68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350" y="1061500"/>
            <a:ext cx="6175199" cy="51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63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D1B1D-AA87-6FA0-EE41-BEC20BD4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50DB8-5403-DE4A-1B14-C68CC95D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E0E49-06A9-5734-5007-C290A59A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27F9816-A12D-F4C8-0A3C-6379DD1AA66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FlatBed</a:t>
            </a:r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Pro Customers Distribution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56B90-E280-B064-C640-16BC941A3C3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0A5E9B3-62F0-E086-C5EE-D60F1CCE2AC2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2BA460-A1AB-7B74-0FD6-EBC54768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365"/>
          <a:stretch/>
        </p:blipFill>
        <p:spPr>
          <a:xfrm>
            <a:off x="3294928" y="907669"/>
            <a:ext cx="5126319" cy="55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18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057FE-B927-5C40-B3B3-EFF2CBD7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4AD64-D886-D9C7-1030-BA1B993AF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92C00-74B4-5D37-BC95-B72EF6537B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57101A0-EA0E-B5CD-F217-1066D88A4D5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Innovation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70164-B3F3-00E0-32CF-E4872E989E9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495052-A484-64BB-E921-6DD7599F3DF7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2E4D1-398D-B448-DFF3-AC8C625F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164" y="1124183"/>
            <a:ext cx="6039966" cy="4609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B93AD0-6DA1-207C-28C4-DEFAF858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2" y="875929"/>
            <a:ext cx="5170614" cy="51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38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E43A-A0C3-870D-852A-3C4D271E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3F64B-D285-88D5-5066-F33DC3FA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1649A-1C33-9F4D-6521-D7472DA7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412AD05A-8A4A-50AA-2336-87A52A2205C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Risks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B063-11AC-700B-DBFF-0C2DB659ED0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A057BFE-754C-ADD4-A0D6-12E287D83F07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67EB7-E413-DAC3-C036-F06C791C9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9" y="813436"/>
            <a:ext cx="5219691" cy="2970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B8B96-B3BA-9102-06D0-AC4690EFF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2" y="4002286"/>
            <a:ext cx="5865806" cy="1936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5BD69-257B-C52E-83F1-45010861F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711" y="2215324"/>
            <a:ext cx="5865806" cy="21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00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90F64-3D19-B8BD-9D61-B8A8F4AE5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3B2824-703F-DF26-A222-D6F3F08712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A8CFF-0BE8-16EA-3E5A-E347F876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1608F1-3324-8CD2-E375-EA7D75643851}"/>
              </a:ext>
            </a:extLst>
          </p:cNvPr>
          <p:cNvSpPr/>
          <p:nvPr/>
        </p:nvSpPr>
        <p:spPr>
          <a:xfrm>
            <a:off x="293915" y="793804"/>
            <a:ext cx="53044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0C4CD-74AB-1898-2C48-FB6E766B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C059-B80A-51A8-5275-D6C77ADA5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FCCBB-1847-E404-56D6-90771990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BA85B-950A-41E6-EFA4-3444F9BA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E4CA017-3436-6AD1-1CF9-92C4F2D8D3E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Introduction to Competitive Analysis Using </a:t>
            </a:r>
            <a:r>
              <a:rPr lang="en-US" sz="2400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GenAI</a:t>
            </a:r>
            <a:endParaRPr lang="en-US" sz="24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B2949-42D7-F7C4-04CB-665DBBC6985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A834784-3E81-7A93-ACDC-24490523BB60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173A5E-9C6C-39D6-7071-7D0FF98CA42C}"/>
              </a:ext>
            </a:extLst>
          </p:cNvPr>
          <p:cNvSpPr txBox="1">
            <a:spLocks/>
          </p:cNvSpPr>
          <p:nvPr/>
        </p:nvSpPr>
        <p:spPr>
          <a:xfrm>
            <a:off x="204852" y="658766"/>
            <a:ext cx="11479717" cy="3397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What is Competitive Analysis?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Evaluating competitors' strengths, weaknesses, and strategies to make informed decisions.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How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GenAI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Can Help: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Efficiently extract and summarize information from various sources.</a:t>
            </a: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Analyze market trends, pricing strategies, and customer feedback.</a:t>
            </a: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Automate repetitive tasks like report generation and competitor comparison.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Benefits: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742987" marR="0" lvl="1" indent="-285764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Speed up the research process by synthesizing multiple data points.</a:t>
            </a:r>
          </a:p>
          <a:p>
            <a:pPr marL="742987" marR="0" lvl="1" indent="-285764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Get real-time updates on competitors' moves.</a:t>
            </a:r>
          </a:p>
          <a:p>
            <a:pPr marL="304815" marR="0" lvl="1" indent="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C38E3B-399B-E854-B59D-935ECF575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001" y="3978352"/>
            <a:ext cx="4829844" cy="27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81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BC1C4-DA0C-736C-0AAF-EC01FA8D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D18D3-E126-2A0A-4E2E-A7F8A054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40E7-662E-A58F-E2D9-C7459BA9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81914C2-5830-3BC5-A646-C1FB5F698D5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5CD28-2519-5E04-205B-88834D75A45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AE25D-1ADF-F1F4-04BD-BC7BDFCE9459}"/>
              </a:ext>
            </a:extLst>
          </p:cNvPr>
          <p:cNvSpPr txBox="1"/>
          <p:nvPr/>
        </p:nvSpPr>
        <p:spPr>
          <a:xfrm>
            <a:off x="154722" y="881738"/>
            <a:ext cx="95103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/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Using Generative AI, compare Lowe’s performance to Target, complete the following tasks:</a:t>
            </a:r>
          </a:p>
          <a:p>
            <a:pPr marL="685800" lvl="1" defTabSz="1371600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</a:rPr>
              <a:t> Download 10-K Reports</a:t>
            </a: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: Obtain the most recent 10-K reports for Target from their official websites or the SEC's EDGAR database. </a:t>
            </a:r>
          </a:p>
          <a:p>
            <a:pPr marL="685800" lvl="1" defTabSz="1371600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</a:rPr>
              <a:t> Analyze Key Sections</a:t>
            </a: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:</a:t>
            </a:r>
          </a:p>
          <a:p>
            <a:pPr marL="1600200" lvl="2" indent="-457200" defTabSz="13716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</a:rPr>
              <a:t>Business Overview</a:t>
            </a: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: Review how Target describe its business model and market position.</a:t>
            </a:r>
          </a:p>
          <a:p>
            <a:pPr marL="1600200" lvl="2" indent="-457200" defTabSz="13716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</a:rPr>
              <a:t>Risk Factors</a:t>
            </a: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: Identify risks that are common across the industry or specific to certain competitors.</a:t>
            </a:r>
          </a:p>
          <a:p>
            <a:pPr marL="1600200" lvl="2" indent="-457200" defTabSz="13716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</a:rPr>
              <a:t>Management Discussion &amp; Analysis</a:t>
            </a: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: Look for trends, challenges, and strategies highlighted by Target.</a:t>
            </a:r>
          </a:p>
          <a:p>
            <a:pPr marL="1600200" lvl="2" indent="-457200" defTabSz="13716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</a:rPr>
              <a:t>Financial Statements</a:t>
            </a: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: Compare revenue growth, margins, and expenses.</a:t>
            </a:r>
          </a:p>
          <a:p>
            <a:pPr marL="685800" lvl="1" defTabSz="1371600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</a:rPr>
              <a:t> Compare with Lowe’s</a:t>
            </a: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: Use the insights from the 10-K reports to benchmark Lowe’s performance, strategies, and market position against Target.</a:t>
            </a:r>
          </a:p>
          <a:p>
            <a:pPr marL="685800" lvl="1" defTabSz="1371600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</a:rPr>
              <a:t> Prepare a Summary Report</a:t>
            </a: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: Summarize key findings, highlighting areas where Lowe’s excels and areas for potential improvement.</a:t>
            </a:r>
          </a:p>
          <a:p>
            <a:pPr marL="457200" indent="-457200" defTabSz="13716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59B90A-85EB-9CC5-D70B-F4E0BD828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107" y="4834358"/>
            <a:ext cx="1310402" cy="1741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0A5997-B9F3-ED54-5E5C-550D90E05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3102" y="881738"/>
            <a:ext cx="3023304" cy="23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5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6510-63F5-2BEA-4FD5-DB34D464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9DF6B-2FF2-55B1-D47F-C54826FC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90D94-CD99-E096-A2B9-A4F6749E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9CF380-595D-57F4-44C2-D9A1D588303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AADD0-09C7-0C13-F81B-0274A39D3FE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381A6-DE53-62D2-9153-5B78631A8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501" y="2954429"/>
            <a:ext cx="7314419" cy="3642581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5075D-7928-875B-6038-F81A9A191828}"/>
              </a:ext>
            </a:extLst>
          </p:cNvPr>
          <p:cNvSpPr txBox="1"/>
          <p:nvPr/>
        </p:nvSpPr>
        <p:spPr>
          <a:xfrm>
            <a:off x="3421277" y="964209"/>
            <a:ext cx="60075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Practice Opportunities Solution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7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1830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5E3F-49E5-68CF-168B-7869C396E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0C309A-BF57-973B-BB2F-C8EFBB73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7B6CA-F8BC-3088-F0DD-83C5350D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B9EE094-6150-4F0A-8B7E-7BE91E0B92C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SWOT Analysis?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F84EC-E67E-328B-3D69-FE12C052EF0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6F65D37-DC12-F392-D3DB-809A9F0D632A}"/>
              </a:ext>
            </a:extLst>
          </p:cNvPr>
          <p:cNvSpPr txBox="1">
            <a:spLocks/>
          </p:cNvSpPr>
          <p:nvPr/>
        </p:nvSpPr>
        <p:spPr>
          <a:xfrm>
            <a:off x="170318" y="674473"/>
            <a:ext cx="11734698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 SWOT analysis is a strategic tool used to evaluate an organization, project, or business venture by identifying its internal Strengths and Weaknesses, and its external Opportunities and Threats.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7B54E5-8DEA-F833-1D85-BB1C6890D181}"/>
              </a:ext>
            </a:extLst>
          </p:cNvPr>
          <p:cNvSpPr/>
          <p:nvPr/>
        </p:nvSpPr>
        <p:spPr>
          <a:xfrm>
            <a:off x="417597" y="1552066"/>
            <a:ext cx="4303359" cy="1966452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kern="100" dirty="0">
                <a:effectLst/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Strengths</a:t>
            </a:r>
            <a:endParaRPr lang="en-US" sz="2400" kern="100" dirty="0">
              <a:effectLst/>
              <a:latin typeface="Montserrat" panose="00000500000000000000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1" algn="ctr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400" kern="100" dirty="0">
                <a:effectLst/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resources can we utilize effectively?</a:t>
            </a:r>
          </a:p>
          <a:p>
            <a:pPr marR="0" lvl="1" algn="ctr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400" kern="100" dirty="0">
                <a:effectLst/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What unique advantages do we have?</a:t>
            </a:r>
          </a:p>
          <a:p>
            <a:pPr marR="0" lvl="1" algn="ctr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400" kern="100" dirty="0">
                <a:effectLst/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What is functioning successfully?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3D55E8-35A0-3CAB-7AE4-B31A5BFC81F3}"/>
              </a:ext>
            </a:extLst>
          </p:cNvPr>
          <p:cNvSpPr/>
          <p:nvPr/>
        </p:nvSpPr>
        <p:spPr>
          <a:xfrm>
            <a:off x="5228494" y="1494288"/>
            <a:ext cx="4303359" cy="1966452"/>
          </a:xfrm>
          <a:prstGeom prst="roundRect">
            <a:avLst/>
          </a:prstGeom>
          <a:solidFill>
            <a:srgbClr val="0C17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Weaknesses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skills or capabilities are we missing?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Where are we beginning to face challenges?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What steps can we take to address these issues?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6A88-7060-C868-A3CB-E3D53F7B0039}"/>
              </a:ext>
            </a:extLst>
          </p:cNvPr>
          <p:cNvSpPr/>
          <p:nvPr/>
        </p:nvSpPr>
        <p:spPr>
          <a:xfrm>
            <a:off x="534263" y="3979405"/>
            <a:ext cx="4186693" cy="1966452"/>
          </a:xfrm>
          <a:prstGeom prst="roundRect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Opportunities</a:t>
            </a:r>
            <a:endParaRPr lang="en-US" sz="2400" b="1" kern="100" dirty="0">
              <a:latin typeface="Montserrat" panose="00000500000000000000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Who can benefit the most from our strengths?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trends align with our goals?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What prizes are within our reach?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8BFE2A-722A-F705-2457-2791C7CD80DC}"/>
              </a:ext>
            </a:extLst>
          </p:cNvPr>
          <p:cNvSpPr/>
          <p:nvPr/>
        </p:nvSpPr>
        <p:spPr>
          <a:xfrm>
            <a:off x="5228495" y="3944210"/>
            <a:ext cx="4200360" cy="196645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Threats</a:t>
            </a:r>
            <a:endParaRPr lang="en-US" sz="2400" b="1" kern="100" dirty="0">
              <a:latin typeface="Montserrat" panose="00000500000000000000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What obstacles are we encountering?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Who might challenge us?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What potential risks should we anticipate?</a:t>
            </a:r>
          </a:p>
        </p:txBody>
      </p:sp>
      <p:sp>
        <p:nvSpPr>
          <p:cNvPr id="17" name="Arrow: Quad 16">
            <a:extLst>
              <a:ext uri="{FF2B5EF4-FFF2-40B4-BE49-F238E27FC236}">
                <a16:creationId xmlns:a16="http://schemas.microsoft.com/office/drawing/2014/main" id="{6818ADAF-3828-2831-9983-B4C82FA0B754}"/>
              </a:ext>
            </a:extLst>
          </p:cNvPr>
          <p:cNvSpPr/>
          <p:nvPr/>
        </p:nvSpPr>
        <p:spPr>
          <a:xfrm>
            <a:off x="-3202" y="1157943"/>
            <a:ext cx="9954920" cy="5106142"/>
          </a:xfrm>
          <a:prstGeom prst="quadArrow">
            <a:avLst>
              <a:gd name="adj1" fmla="val 3949"/>
              <a:gd name="adj2" fmla="val 7115"/>
              <a:gd name="adj3" fmla="val 68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F25E1-4B99-CE0E-AE7F-581109689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8599FD-600A-53BF-1F02-8E7A3CAB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BF855-17D3-A4F5-A5A2-13BF38B9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D0F8131-A478-4564-D10A-D91EE106363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SWOT Analysis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9B9C51-AD21-1950-D77B-A0E39B5AF9C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8A9BDC6-68FE-C85F-B2FD-CB37FBC6CA38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0AFB-567E-5733-A1E6-CD268322793A}"/>
              </a:ext>
            </a:extLst>
          </p:cNvPr>
          <p:cNvSpPr txBox="1">
            <a:spLocks/>
          </p:cNvSpPr>
          <p:nvPr/>
        </p:nvSpPr>
        <p:spPr>
          <a:xfrm>
            <a:off x="154722" y="907669"/>
            <a:ext cx="11620718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 small video production company that specializes in creating content for Subject Matter Experts.</a:t>
            </a:r>
          </a:p>
          <a:p>
            <a:r>
              <a:rPr lang="en-US" dirty="0"/>
              <a:t>Their team fill out a SWOT analysis matrix as shown below: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68597-9E41-405E-7F9F-84CDE8D289A1}"/>
              </a:ext>
            </a:extLst>
          </p:cNvPr>
          <p:cNvSpPr/>
          <p:nvPr/>
        </p:nvSpPr>
        <p:spPr>
          <a:xfrm>
            <a:off x="455792" y="1737265"/>
            <a:ext cx="3559277" cy="1966452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b="1" kern="100" dirty="0">
                <a:effectLst/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Strengths</a:t>
            </a:r>
            <a:endParaRPr lang="en-US" sz="2400" kern="100" dirty="0">
              <a:effectLst/>
              <a:latin typeface="Montserrat" panose="00000500000000000000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1" algn="ctr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400" kern="100" dirty="0">
                <a:effectLst/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Agile team tha</a:t>
            </a: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 can quickly adapt</a:t>
            </a:r>
            <a:r>
              <a:rPr lang="en-US" sz="1400" kern="100" dirty="0">
                <a:effectLst/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 to clients.</a:t>
            </a:r>
          </a:p>
          <a:p>
            <a:pPr marR="0" lvl="1" algn="ctr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400" kern="100" dirty="0">
                <a:effectLst/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Strong SME-focused portfolio.</a:t>
            </a:r>
          </a:p>
          <a:p>
            <a:pPr marR="0" lvl="1" algn="ctr">
              <a:lnSpc>
                <a:spcPct val="115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400" kern="100" dirty="0">
                <a:effectLst/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Skilled in creating engaging, humorous concepts.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AF671F-3494-AF7D-3EAA-D2CBEB3E6A87}"/>
              </a:ext>
            </a:extLst>
          </p:cNvPr>
          <p:cNvSpPr/>
          <p:nvPr/>
        </p:nvSpPr>
        <p:spPr>
          <a:xfrm>
            <a:off x="5166567" y="1737265"/>
            <a:ext cx="3564480" cy="1966452"/>
          </a:xfrm>
          <a:prstGeom prst="roundRect">
            <a:avLst/>
          </a:prstGeom>
          <a:solidFill>
            <a:srgbClr val="0C17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b="1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Weaknesses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Limited marketing budget.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Reliance on a few key clients.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Difficulty meeting ongoing content demands.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400" kern="100" dirty="0">
              <a:latin typeface="Montserrat" panose="00000500000000000000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2ECA43-5A47-A6F6-163E-A09E701F4A49}"/>
              </a:ext>
            </a:extLst>
          </p:cNvPr>
          <p:cNvSpPr/>
          <p:nvPr/>
        </p:nvSpPr>
        <p:spPr>
          <a:xfrm>
            <a:off x="710081" y="4452784"/>
            <a:ext cx="3304988" cy="1966452"/>
          </a:xfrm>
          <a:prstGeom prst="roundRect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b="1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Opportunities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Rising demand for video content (Reels, TikTok).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Partnerships with marketing agencies.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Expansion into new markets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C899C4-CE85-CA7D-F407-E5079BE6D579}"/>
              </a:ext>
            </a:extLst>
          </p:cNvPr>
          <p:cNvSpPr/>
          <p:nvPr/>
        </p:nvSpPr>
        <p:spPr>
          <a:xfrm>
            <a:off x="5099904" y="4461387"/>
            <a:ext cx="3631142" cy="196645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b="1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Threats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Growing competition from freelancers/agencies.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Clients moving production in-house.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kern="100" dirty="0">
                <a:latin typeface="Montserrat" panose="00000500000000000000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Potential TikTok bans.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400" kern="100" dirty="0">
              <a:latin typeface="Montserrat" panose="00000500000000000000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Arrow: Quad 13">
            <a:extLst>
              <a:ext uri="{FF2B5EF4-FFF2-40B4-BE49-F238E27FC236}">
                <a16:creationId xmlns:a16="http://schemas.microsoft.com/office/drawing/2014/main" id="{8B278E7D-E7AF-5790-5CD3-ED160CF1675C}"/>
              </a:ext>
            </a:extLst>
          </p:cNvPr>
          <p:cNvSpPr/>
          <p:nvPr/>
        </p:nvSpPr>
        <p:spPr>
          <a:xfrm>
            <a:off x="162474" y="1661369"/>
            <a:ext cx="8922532" cy="5106142"/>
          </a:xfrm>
          <a:prstGeom prst="quadArrow">
            <a:avLst>
              <a:gd name="adj1" fmla="val 3949"/>
              <a:gd name="adj2" fmla="val 7115"/>
              <a:gd name="adj3" fmla="val 68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3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147A0-6D11-75F6-29F9-F1A6533B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2CB830-E3FC-BC31-BD31-110EE54A9C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1FA27-B1B1-E13E-D4C6-6DA9A723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EAEBA-7647-F385-F593-2B7BDD35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DC2FB-B17D-A4F9-63ED-1B6163CFC74D}"/>
              </a:ext>
            </a:extLst>
          </p:cNvPr>
          <p:cNvSpPr txBox="1"/>
          <p:nvPr/>
        </p:nvSpPr>
        <p:spPr>
          <a:xfrm>
            <a:off x="550505" y="536130"/>
            <a:ext cx="482773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CUSTOM GPTs</a:t>
            </a:r>
          </a:p>
        </p:txBody>
      </p:sp>
    </p:spTree>
    <p:extLst>
      <p:ext uri="{BB962C8B-B14F-4D97-AF65-F5344CB8AC3E}">
        <p14:creationId xmlns:p14="http://schemas.microsoft.com/office/powerpoint/2010/main" val="258011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9E7CA-8E7A-E8A5-FA5A-CEEB14428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087E7-19C7-BD23-AFFC-C4D5A58B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856A9-457F-8FBD-8E03-3CD8B54091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413BF22-884C-3592-2B34-B670088BE86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are custom GPTs?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4C81C-3CA7-CD74-51FA-1948F3024B4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0008050-2583-2E04-11F3-5B67F3BC946C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51EA7E-5B4F-37BE-ECD8-9104AFCA2379}"/>
              </a:ext>
            </a:extLst>
          </p:cNvPr>
          <p:cNvSpPr txBox="1">
            <a:spLocks/>
          </p:cNvSpPr>
          <p:nvPr/>
        </p:nvSpPr>
        <p:spPr>
          <a:xfrm>
            <a:off x="151290" y="815095"/>
            <a:ext cx="11586841" cy="714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Custom GPTs are configurable, shareable chat experiences available to ChatGPT plus subscribers. </a:t>
            </a:r>
          </a:p>
          <a:p>
            <a:r>
              <a:rPr lang="en-US" dirty="0"/>
              <a:t>These are tailored versions of GPT models designed for specific use cases and built to adapt to industry-specific language, data, and goals.</a:t>
            </a:r>
          </a:p>
          <a:p>
            <a:r>
              <a:rPr lang="en-US" dirty="0"/>
              <a:t>Custom GPTs were announced on November 6th, 2023, at their inaugural Dev Day event, and the GPT Store was announced on January 10th, 2024.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51832C-BC5F-FA6D-1B4C-AF23619DE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713" y="2425903"/>
            <a:ext cx="7142887" cy="40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65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WSP 20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B8ECC"/>
      </a:accent1>
      <a:accent2>
        <a:srgbClr val="49C0F5"/>
      </a:accent2>
      <a:accent3>
        <a:srgbClr val="35BDAD"/>
      </a:accent3>
      <a:accent4>
        <a:srgbClr val="474AC1"/>
      </a:accent4>
      <a:accent5>
        <a:srgbClr val="26292D"/>
      </a:accent5>
      <a:accent6>
        <a:srgbClr val="8CFCA7"/>
      </a:accent6>
      <a:hlink>
        <a:srgbClr val="0B8ECC"/>
      </a:hlink>
      <a:folHlink>
        <a:srgbClr val="49C0F5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rtlCol="0" anchor="ctr">
        <a:noAutofit/>
      </a:bodyPr>
      <a:lstStyle>
        <a:defPPr algn="l">
          <a:defRPr dirty="0"/>
        </a:defPPr>
      </a:lstStyle>
    </a:spDef>
    <a:txDef>
      <a:spPr>
        <a:noFill/>
      </a:spPr>
      <a:bodyPr wrap="square" rtlCol="0">
        <a:noAutofit/>
      </a:bodyPr>
      <a:lstStyle>
        <a:defPPr marL="228600" indent="-228600" algn="l">
          <a:lnSpc>
            <a:spcPct val="120000"/>
          </a:lnSpc>
          <a:spcBef>
            <a:spcPts val="400"/>
          </a:spcBef>
          <a:spcAft>
            <a:spcPts val="1200"/>
          </a:spcAft>
          <a:buClr>
            <a:schemeClr val="accent1"/>
          </a:buClr>
          <a:buFont typeface="Arial" panose="020B0604020202020204" pitchFamily="34" charset="0"/>
          <a:buChar char="•"/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SP Instructional Template 2021 FULL" id="{AE94AF34-459A-4CC8-B9CC-343EAC681191}" vid="{86191A48-A61E-4A5B-AFB2-039AB9BB08C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5108</TotalTime>
  <Words>2995</Words>
  <Application>Microsoft Office PowerPoint</Application>
  <PresentationFormat>Widescreen</PresentationFormat>
  <Paragraphs>336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Cambria</vt:lpstr>
      <vt:lpstr>Cambria Math</vt:lpstr>
      <vt:lpstr>Montserrat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Ryan Ahmed</cp:lastModifiedBy>
  <cp:revision>636</cp:revision>
  <dcterms:created xsi:type="dcterms:W3CDTF">2019-11-18T17:58:36Z</dcterms:created>
  <dcterms:modified xsi:type="dcterms:W3CDTF">2025-01-25T20:30:45Z</dcterms:modified>
</cp:coreProperties>
</file>